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10058400" cx="7772400"/>
  <p:notesSz cx="6858000" cy="9144000"/>
  <p:embeddedFontLst>
    <p:embeddedFont>
      <p:font typeface="Raleway Thin"/>
      <p:bold r:id="rId16"/>
      <p:boldItalic r:id="rId17"/>
    </p:embeddedFont>
    <p:embeddedFont>
      <p:font typeface="Oswald"/>
      <p:regular r:id="rId18"/>
      <p:bold r:id="rId19"/>
    </p:embeddedFont>
    <p:embeddedFont>
      <p:font typeface="Comfortaa"/>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regular.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Comfortaa-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alewayThin-boldItalic.fntdata"/><Relationship Id="rId16" Type="http://schemas.openxmlformats.org/officeDocument/2006/relationships/font" Target="fonts/RalewayThin-bold.fntdata"/><Relationship Id="rId5" Type="http://schemas.openxmlformats.org/officeDocument/2006/relationships/notesMaster" Target="notesMasters/notesMaster1.xml"/><Relationship Id="rId19" Type="http://schemas.openxmlformats.org/officeDocument/2006/relationships/font" Target="fonts/Oswald-bold.fntdata"/><Relationship Id="rId6" Type="http://schemas.openxmlformats.org/officeDocument/2006/relationships/slide" Target="slides/slide1.xml"/><Relationship Id="rId18"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8bab36b4c7_40_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8bab36b4c7_4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8bab36b4c7_40_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8bab36b4c7_4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822326b21f_0_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822326b21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8bab36b4c7_11_1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bab36b4c7_1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50000"/>
              </a:lnSpc>
              <a:spcBef>
                <a:spcPts val="0"/>
              </a:spcBef>
              <a:spcAft>
                <a:spcPts val="0"/>
              </a:spcAft>
              <a:buClr>
                <a:srgbClr val="000000"/>
              </a:buClr>
              <a:buSzPts val="1100"/>
              <a:buFont typeface="Comfortaa"/>
              <a:buChar char="➢"/>
            </a:pPr>
            <a:r>
              <a:rPr b="1" lang="en">
                <a:latin typeface="Comfortaa"/>
                <a:ea typeface="Comfortaa"/>
                <a:cs typeface="Comfortaa"/>
                <a:sym typeface="Comfortaa"/>
              </a:rPr>
              <a:t>REMOVED: </a:t>
            </a:r>
            <a:r>
              <a:rPr b="1" lang="en">
                <a:latin typeface="Comfortaa"/>
                <a:ea typeface="Comfortaa"/>
                <a:cs typeface="Comfortaa"/>
                <a:sym typeface="Comfortaa"/>
              </a:rPr>
              <a:t>Establishing a Neighborhood Demilitarization Program, which will facilitate the collection and safe destruction of all military equipment that is possessed by local, State, and federal law enforcement;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8b94fee4dd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8b94fee4d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8b94fee4dd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b94fee4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8b94fee4dd_0_3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b94fee4d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8b94fee4dd_0_4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8b94fee4d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8b94fee4dd_1_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8b94fee4d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8.png"/><Relationship Id="rId13" Type="http://schemas.openxmlformats.org/officeDocument/2006/relationships/image" Target="../media/image20.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hyperlink" Target="http://breatheact.org" TargetMode="External"/><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4.png"/><Relationship Id="rId13" Type="http://schemas.openxmlformats.org/officeDocument/2006/relationships/image" Target="../media/image22.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3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35.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37.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39.png"/><Relationship Id="rId9"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19.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36.png"/><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6.png"/><Relationship Id="rId5" Type="http://schemas.openxmlformats.org/officeDocument/2006/relationships/image" Target="../media/image33.png"/><Relationship Id="rId6" Type="http://schemas.openxmlformats.org/officeDocument/2006/relationships/image" Target="../media/image4.png"/><Relationship Id="rId7" Type="http://schemas.openxmlformats.org/officeDocument/2006/relationships/image" Target="../media/image27.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42.png"/><Relationship Id="rId9" Type="http://schemas.openxmlformats.org/officeDocument/2006/relationships/image" Target="../media/image19.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03800" y="0"/>
            <a:ext cx="7772400" cy="10104950"/>
          </a:xfrm>
          <a:prstGeom prst="rect">
            <a:avLst/>
          </a:prstGeom>
          <a:noFill/>
          <a:ln>
            <a:noFill/>
          </a:ln>
        </p:spPr>
      </p:pic>
      <p:pic>
        <p:nvPicPr>
          <p:cNvPr id="55" name="Google Shape;55;p13"/>
          <p:cNvPicPr preferRelativeResize="0"/>
          <p:nvPr/>
        </p:nvPicPr>
        <p:blipFill>
          <a:blip r:embed="rId4">
            <a:alphaModFix/>
          </a:blip>
          <a:stretch>
            <a:fillRect/>
          </a:stretch>
        </p:blipFill>
        <p:spPr>
          <a:xfrm>
            <a:off x="0" y="0"/>
            <a:ext cx="7772400" cy="10021500"/>
          </a:xfrm>
          <a:prstGeom prst="rect">
            <a:avLst/>
          </a:prstGeom>
          <a:noFill/>
          <a:ln>
            <a:noFill/>
          </a:ln>
        </p:spPr>
      </p:pic>
      <p:pic>
        <p:nvPicPr>
          <p:cNvPr id="56" name="Google Shape;56;p13"/>
          <p:cNvPicPr preferRelativeResize="0"/>
          <p:nvPr/>
        </p:nvPicPr>
        <p:blipFill rotWithShape="1">
          <a:blip r:embed="rId5">
            <a:alphaModFix/>
          </a:blip>
          <a:srcRect b="0" l="0" r="9714" t="0"/>
          <a:stretch/>
        </p:blipFill>
        <p:spPr>
          <a:xfrm>
            <a:off x="-73225" y="0"/>
            <a:ext cx="7902325" cy="10940454"/>
          </a:xfrm>
          <a:prstGeom prst="rect">
            <a:avLst/>
          </a:prstGeom>
          <a:noFill/>
          <a:ln>
            <a:noFill/>
          </a:ln>
        </p:spPr>
      </p:pic>
      <p:pic>
        <p:nvPicPr>
          <p:cNvPr id="57" name="Google Shape;57;p13"/>
          <p:cNvPicPr preferRelativeResize="0"/>
          <p:nvPr/>
        </p:nvPicPr>
        <p:blipFill>
          <a:blip r:embed="rId6">
            <a:alphaModFix/>
          </a:blip>
          <a:stretch>
            <a:fillRect/>
          </a:stretch>
        </p:blipFill>
        <p:spPr>
          <a:xfrm>
            <a:off x="-84600" y="8563866"/>
            <a:ext cx="8055003" cy="1891719"/>
          </a:xfrm>
          <a:prstGeom prst="rect">
            <a:avLst/>
          </a:prstGeom>
          <a:noFill/>
          <a:ln>
            <a:noFill/>
          </a:ln>
        </p:spPr>
      </p:pic>
      <p:pic>
        <p:nvPicPr>
          <p:cNvPr id="58" name="Google Shape;58;p13"/>
          <p:cNvPicPr preferRelativeResize="0"/>
          <p:nvPr/>
        </p:nvPicPr>
        <p:blipFill rotWithShape="1">
          <a:blip r:embed="rId7">
            <a:alphaModFix/>
          </a:blip>
          <a:srcRect b="8998" l="22895" r="29435" t="8751"/>
          <a:stretch/>
        </p:blipFill>
        <p:spPr>
          <a:xfrm>
            <a:off x="217300" y="0"/>
            <a:ext cx="7772400" cy="10058400"/>
          </a:xfrm>
          <a:prstGeom prst="rect">
            <a:avLst/>
          </a:prstGeom>
          <a:noFill/>
          <a:ln>
            <a:noFill/>
          </a:ln>
        </p:spPr>
      </p:pic>
      <p:pic>
        <p:nvPicPr>
          <p:cNvPr id="59" name="Google Shape;59;p13"/>
          <p:cNvPicPr preferRelativeResize="0"/>
          <p:nvPr/>
        </p:nvPicPr>
        <p:blipFill rotWithShape="1">
          <a:blip r:embed="rId8">
            <a:alphaModFix/>
          </a:blip>
          <a:srcRect b="15325" l="0" r="18533" t="0"/>
          <a:stretch/>
        </p:blipFill>
        <p:spPr>
          <a:xfrm>
            <a:off x="152400" y="9038282"/>
            <a:ext cx="1146336" cy="893578"/>
          </a:xfrm>
          <a:prstGeom prst="rect">
            <a:avLst/>
          </a:prstGeom>
          <a:noFill/>
          <a:ln>
            <a:noFill/>
          </a:ln>
        </p:spPr>
      </p:pic>
      <p:pic>
        <p:nvPicPr>
          <p:cNvPr id="60" name="Google Shape;60;p13"/>
          <p:cNvPicPr preferRelativeResize="0"/>
          <p:nvPr/>
        </p:nvPicPr>
        <p:blipFill rotWithShape="1">
          <a:blip r:embed="rId9">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61" name="Google Shape;61;p13"/>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pic>
        <p:nvPicPr>
          <p:cNvPr id="62" name="Google Shape;62;p13"/>
          <p:cNvPicPr preferRelativeResize="0"/>
          <p:nvPr/>
        </p:nvPicPr>
        <p:blipFill>
          <a:blip r:embed="rId10">
            <a:alphaModFix/>
          </a:blip>
          <a:stretch>
            <a:fillRect/>
          </a:stretch>
        </p:blipFill>
        <p:spPr>
          <a:xfrm>
            <a:off x="56700" y="4117488"/>
            <a:ext cx="7772400" cy="4371975"/>
          </a:xfrm>
          <a:prstGeom prst="rect">
            <a:avLst/>
          </a:prstGeom>
          <a:noFill/>
          <a:ln>
            <a:noFill/>
          </a:ln>
        </p:spPr>
      </p:pic>
      <p:pic>
        <p:nvPicPr>
          <p:cNvPr id="63" name="Google Shape;63;p13"/>
          <p:cNvPicPr preferRelativeResize="0"/>
          <p:nvPr/>
        </p:nvPicPr>
        <p:blipFill rotWithShape="1">
          <a:blip r:embed="rId11">
            <a:alphaModFix/>
          </a:blip>
          <a:srcRect b="0" l="0" r="9321" t="0"/>
          <a:stretch/>
        </p:blipFill>
        <p:spPr>
          <a:xfrm>
            <a:off x="781050" y="166450"/>
            <a:ext cx="7048051" cy="4371975"/>
          </a:xfrm>
          <a:prstGeom prst="rect">
            <a:avLst/>
          </a:prstGeom>
          <a:noFill/>
          <a:ln>
            <a:noFill/>
          </a:ln>
        </p:spPr>
      </p:pic>
      <p:pic>
        <p:nvPicPr>
          <p:cNvPr id="64" name="Google Shape;64;p13"/>
          <p:cNvPicPr preferRelativeResize="0"/>
          <p:nvPr/>
        </p:nvPicPr>
        <p:blipFill>
          <a:blip r:embed="rId12">
            <a:alphaModFix/>
          </a:blip>
          <a:stretch>
            <a:fillRect/>
          </a:stretch>
        </p:blipFill>
        <p:spPr>
          <a:xfrm>
            <a:off x="-994825" y="2403175"/>
            <a:ext cx="10905048" cy="6134100"/>
          </a:xfrm>
          <a:prstGeom prst="rect">
            <a:avLst/>
          </a:prstGeom>
          <a:noFill/>
          <a:ln>
            <a:noFill/>
          </a:ln>
        </p:spPr>
      </p:pic>
      <p:pic>
        <p:nvPicPr>
          <p:cNvPr id="65" name="Google Shape;65;p13"/>
          <p:cNvPicPr preferRelativeResize="0"/>
          <p:nvPr/>
        </p:nvPicPr>
        <p:blipFill rotWithShape="1">
          <a:blip r:embed="rId13">
            <a:alphaModFix/>
          </a:blip>
          <a:srcRect b="0" l="4120" r="4111" t="0"/>
          <a:stretch/>
        </p:blipFill>
        <p:spPr>
          <a:xfrm>
            <a:off x="-485125" y="-293200"/>
            <a:ext cx="3953299" cy="38139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2"/>
          <p:cNvSpPr/>
          <p:nvPr/>
        </p:nvSpPr>
        <p:spPr>
          <a:xfrm>
            <a:off x="0" y="0"/>
            <a:ext cx="8055000" cy="10252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22"/>
          <p:cNvPicPr preferRelativeResize="0"/>
          <p:nvPr/>
        </p:nvPicPr>
        <p:blipFill>
          <a:blip r:embed="rId3">
            <a:alphaModFix amt="50000"/>
          </a:blip>
          <a:stretch>
            <a:fillRect/>
          </a:stretch>
        </p:blipFill>
        <p:spPr>
          <a:xfrm>
            <a:off x="22325" y="-1832195"/>
            <a:ext cx="8054998" cy="12084697"/>
          </a:xfrm>
          <a:prstGeom prst="rect">
            <a:avLst/>
          </a:prstGeom>
          <a:noFill/>
          <a:ln>
            <a:noFill/>
          </a:ln>
        </p:spPr>
      </p:pic>
      <p:pic>
        <p:nvPicPr>
          <p:cNvPr id="189" name="Google Shape;189;p22"/>
          <p:cNvPicPr preferRelativeResize="0"/>
          <p:nvPr/>
        </p:nvPicPr>
        <p:blipFill rotWithShape="1">
          <a:blip r:embed="rId4">
            <a:alphaModFix/>
          </a:blip>
          <a:srcRect b="8998" l="22895" r="29435" t="8751"/>
          <a:stretch/>
        </p:blipFill>
        <p:spPr>
          <a:xfrm>
            <a:off x="0" y="97050"/>
            <a:ext cx="7772400" cy="10058400"/>
          </a:xfrm>
          <a:prstGeom prst="rect">
            <a:avLst/>
          </a:prstGeom>
          <a:noFill/>
          <a:ln>
            <a:noFill/>
          </a:ln>
        </p:spPr>
      </p:pic>
      <p:pic>
        <p:nvPicPr>
          <p:cNvPr id="190" name="Google Shape;190;p22"/>
          <p:cNvPicPr preferRelativeResize="0"/>
          <p:nvPr/>
        </p:nvPicPr>
        <p:blipFill>
          <a:blip r:embed="rId5">
            <a:alphaModFix/>
          </a:blip>
          <a:stretch>
            <a:fillRect/>
          </a:stretch>
        </p:blipFill>
        <p:spPr>
          <a:xfrm>
            <a:off x="-275100" y="8426916"/>
            <a:ext cx="8055003" cy="1891719"/>
          </a:xfrm>
          <a:prstGeom prst="rect">
            <a:avLst/>
          </a:prstGeom>
          <a:noFill/>
          <a:ln>
            <a:noFill/>
          </a:ln>
        </p:spPr>
      </p:pic>
      <p:pic>
        <p:nvPicPr>
          <p:cNvPr id="191" name="Google Shape;191;p22"/>
          <p:cNvPicPr preferRelativeResize="0"/>
          <p:nvPr/>
        </p:nvPicPr>
        <p:blipFill rotWithShape="1">
          <a:blip r:embed="rId6">
            <a:alphaModFix/>
          </a:blip>
          <a:srcRect b="15325" l="0" r="18533" t="0"/>
          <a:stretch/>
        </p:blipFill>
        <p:spPr>
          <a:xfrm>
            <a:off x="152400" y="9038282"/>
            <a:ext cx="1146336" cy="893578"/>
          </a:xfrm>
          <a:prstGeom prst="rect">
            <a:avLst/>
          </a:prstGeom>
          <a:noFill/>
          <a:ln>
            <a:noFill/>
          </a:ln>
        </p:spPr>
      </p:pic>
      <p:pic>
        <p:nvPicPr>
          <p:cNvPr id="192" name="Google Shape;192;p22"/>
          <p:cNvPicPr preferRelativeResize="0"/>
          <p:nvPr/>
        </p:nvPicPr>
        <p:blipFill rotWithShape="1">
          <a:blip r:embed="rId7">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193" name="Google Shape;193;p22"/>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
        <p:nvSpPr>
          <p:cNvPr id="194" name="Google Shape;194;p22"/>
          <p:cNvSpPr txBox="1"/>
          <p:nvPr/>
        </p:nvSpPr>
        <p:spPr>
          <a:xfrm>
            <a:off x="5385426" y="9815750"/>
            <a:ext cx="21579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FFFFFF"/>
                </a:solidFill>
              </a:rPr>
              <a:t>Photo credit: Lawrence Agyei</a:t>
            </a:r>
            <a:endParaRPr sz="1000">
              <a:solidFill>
                <a:srgbClr val="FFFFFF"/>
              </a:solidFill>
            </a:endParaRPr>
          </a:p>
        </p:txBody>
      </p:sp>
      <p:pic>
        <p:nvPicPr>
          <p:cNvPr id="195" name="Google Shape;195;p22"/>
          <p:cNvPicPr preferRelativeResize="0"/>
          <p:nvPr/>
        </p:nvPicPr>
        <p:blipFill>
          <a:blip r:embed="rId8">
            <a:alphaModFix/>
          </a:blip>
          <a:stretch>
            <a:fillRect/>
          </a:stretch>
        </p:blipFill>
        <p:spPr>
          <a:xfrm>
            <a:off x="3064871" y="7401075"/>
            <a:ext cx="1642654" cy="1606150"/>
          </a:xfrm>
          <a:prstGeom prst="rect">
            <a:avLst/>
          </a:prstGeom>
          <a:noFill/>
          <a:ln>
            <a:noFill/>
          </a:ln>
        </p:spPr>
      </p:pic>
      <p:sp>
        <p:nvSpPr>
          <p:cNvPr id="196" name="Google Shape;196;p22"/>
          <p:cNvSpPr txBox="1"/>
          <p:nvPr/>
        </p:nvSpPr>
        <p:spPr>
          <a:xfrm>
            <a:off x="1064550" y="3294500"/>
            <a:ext cx="5643300" cy="30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chemeClr val="lt1"/>
                </a:solidFill>
                <a:highlight>
                  <a:srgbClr val="B620E0"/>
                </a:highlight>
                <a:latin typeface="Oswald"/>
                <a:ea typeface="Oswald"/>
                <a:cs typeface="Oswald"/>
                <a:sym typeface="Oswald"/>
              </a:rPr>
              <a:t>Join us in defending Black lives. </a:t>
            </a:r>
            <a:endParaRPr b="1" sz="4800">
              <a:solidFill>
                <a:schemeClr val="lt1"/>
              </a:solidFill>
              <a:highlight>
                <a:srgbClr val="B620E0"/>
              </a:highlight>
              <a:latin typeface="Oswald"/>
              <a:ea typeface="Oswald"/>
              <a:cs typeface="Oswald"/>
              <a:sym typeface="Oswald"/>
            </a:endParaRPr>
          </a:p>
          <a:p>
            <a:pPr indent="0" lvl="0" marL="0" rtl="0" algn="ctr">
              <a:spcBef>
                <a:spcPts val="0"/>
              </a:spcBef>
              <a:spcAft>
                <a:spcPts val="0"/>
              </a:spcAft>
              <a:buNone/>
            </a:pPr>
            <a:r>
              <a:rPr b="1" lang="en" sz="4800">
                <a:solidFill>
                  <a:schemeClr val="lt1"/>
                </a:solidFill>
                <a:highlight>
                  <a:srgbClr val="B620E0"/>
                </a:highlight>
                <a:latin typeface="Oswald"/>
                <a:ea typeface="Oswald"/>
                <a:cs typeface="Oswald"/>
                <a:sym typeface="Oswald"/>
              </a:rPr>
              <a:t>Join us on the right side of history.</a:t>
            </a:r>
            <a:endParaRPr b="1" sz="5100">
              <a:solidFill>
                <a:schemeClr val="lt1"/>
              </a:solidFill>
              <a:highlight>
                <a:srgbClr val="B620E0"/>
              </a:highlight>
              <a:latin typeface="Oswald"/>
              <a:ea typeface="Oswald"/>
              <a:cs typeface="Oswald"/>
              <a:sym typeface="Oswald"/>
            </a:endParaRPr>
          </a:p>
        </p:txBody>
      </p:sp>
      <p:sp>
        <p:nvSpPr>
          <p:cNvPr id="197" name="Google Shape;197;p22"/>
          <p:cNvSpPr txBox="1"/>
          <p:nvPr/>
        </p:nvSpPr>
        <p:spPr>
          <a:xfrm>
            <a:off x="1970700" y="6561350"/>
            <a:ext cx="3831000" cy="6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100">
                <a:highlight>
                  <a:srgbClr val="44D7B6"/>
                </a:highlight>
                <a:uFill>
                  <a:noFill/>
                </a:uFill>
                <a:latin typeface="Oswald"/>
                <a:ea typeface="Oswald"/>
                <a:cs typeface="Oswald"/>
                <a:sym typeface="Oswald"/>
                <a:hlinkClick r:id="rId9"/>
              </a:rPr>
              <a:t>BREATHEACT.ORG</a:t>
            </a:r>
            <a:endParaRPr b="1" sz="3100">
              <a:highlight>
                <a:srgbClr val="44D7B6"/>
              </a:highlight>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D4D"/>
            </a:gs>
            <a:gs pos="100000">
              <a:srgbClr val="000000"/>
            </a:gs>
          </a:gsLst>
          <a:lin ang="5400012" scaled="0"/>
        </a:gradFill>
      </p:bgPr>
    </p:bg>
    <p:spTree>
      <p:nvGrpSpPr>
        <p:cNvPr id="69" name="Shape 69"/>
        <p:cNvGrpSpPr/>
        <p:nvPr/>
      </p:nvGrpSpPr>
      <p:grpSpPr>
        <a:xfrm>
          <a:off x="0" y="0"/>
          <a:ext cx="0" cy="0"/>
          <a:chOff x="0" y="0"/>
          <a:chExt cx="0" cy="0"/>
        </a:xfrm>
      </p:grpSpPr>
      <p:pic>
        <p:nvPicPr>
          <p:cNvPr id="70" name="Google Shape;70;p14"/>
          <p:cNvPicPr preferRelativeResize="0"/>
          <p:nvPr/>
        </p:nvPicPr>
        <p:blipFill rotWithShape="1">
          <a:blip r:embed="rId3">
            <a:alphaModFix amt="20000"/>
          </a:blip>
          <a:srcRect b="27144" l="0" r="0" t="6857"/>
          <a:stretch/>
        </p:blipFill>
        <p:spPr>
          <a:xfrm>
            <a:off x="-56275" y="2562897"/>
            <a:ext cx="7772400" cy="7694550"/>
          </a:xfrm>
          <a:prstGeom prst="rect">
            <a:avLst/>
          </a:prstGeom>
          <a:noFill/>
          <a:ln>
            <a:noFill/>
          </a:ln>
        </p:spPr>
      </p:pic>
      <p:sp>
        <p:nvSpPr>
          <p:cNvPr id="71" name="Google Shape;71;p14"/>
          <p:cNvSpPr/>
          <p:nvPr/>
        </p:nvSpPr>
        <p:spPr>
          <a:xfrm>
            <a:off x="-197575" y="0"/>
            <a:ext cx="8055000" cy="2619300"/>
          </a:xfrm>
          <a:prstGeom prst="rect">
            <a:avLst/>
          </a:prstGeom>
          <a:solidFill>
            <a:srgbClr val="0A0A0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4"/>
          <p:cNvPicPr preferRelativeResize="0"/>
          <p:nvPr/>
        </p:nvPicPr>
        <p:blipFill>
          <a:blip r:embed="rId4">
            <a:alphaModFix/>
          </a:blip>
          <a:stretch>
            <a:fillRect/>
          </a:stretch>
        </p:blipFill>
        <p:spPr>
          <a:xfrm flipH="1" rot="10800000">
            <a:off x="-352425" y="1332726"/>
            <a:ext cx="8209847" cy="1928074"/>
          </a:xfrm>
          <a:prstGeom prst="rect">
            <a:avLst/>
          </a:prstGeom>
          <a:noFill/>
          <a:ln>
            <a:noFill/>
          </a:ln>
        </p:spPr>
      </p:pic>
      <p:pic>
        <p:nvPicPr>
          <p:cNvPr id="73" name="Google Shape;73;p14"/>
          <p:cNvPicPr preferRelativeResize="0"/>
          <p:nvPr/>
        </p:nvPicPr>
        <p:blipFill>
          <a:blip r:embed="rId5">
            <a:alphaModFix/>
          </a:blip>
          <a:stretch>
            <a:fillRect/>
          </a:stretch>
        </p:blipFill>
        <p:spPr>
          <a:xfrm>
            <a:off x="-275100" y="8505991"/>
            <a:ext cx="8055003" cy="1891719"/>
          </a:xfrm>
          <a:prstGeom prst="rect">
            <a:avLst/>
          </a:prstGeom>
          <a:noFill/>
          <a:ln>
            <a:noFill/>
          </a:ln>
        </p:spPr>
      </p:pic>
      <p:pic>
        <p:nvPicPr>
          <p:cNvPr id="74" name="Google Shape;74;p14"/>
          <p:cNvPicPr preferRelativeResize="0"/>
          <p:nvPr/>
        </p:nvPicPr>
        <p:blipFill rotWithShape="1">
          <a:blip r:embed="rId6">
            <a:alphaModFix/>
          </a:blip>
          <a:srcRect b="8998" l="22895" r="29435" t="8751"/>
          <a:stretch/>
        </p:blipFill>
        <p:spPr>
          <a:xfrm>
            <a:off x="85013" y="-76200"/>
            <a:ext cx="7772400" cy="10058400"/>
          </a:xfrm>
          <a:prstGeom prst="rect">
            <a:avLst/>
          </a:prstGeom>
          <a:noFill/>
          <a:ln>
            <a:noFill/>
          </a:ln>
        </p:spPr>
      </p:pic>
      <p:pic>
        <p:nvPicPr>
          <p:cNvPr id="75" name="Google Shape;75;p14"/>
          <p:cNvPicPr preferRelativeResize="0"/>
          <p:nvPr/>
        </p:nvPicPr>
        <p:blipFill rotWithShape="1">
          <a:blip r:embed="rId7">
            <a:alphaModFix/>
          </a:blip>
          <a:srcRect b="15325" l="0" r="18533" t="0"/>
          <a:stretch/>
        </p:blipFill>
        <p:spPr>
          <a:xfrm>
            <a:off x="152400" y="9038282"/>
            <a:ext cx="1146336" cy="893578"/>
          </a:xfrm>
          <a:prstGeom prst="rect">
            <a:avLst/>
          </a:prstGeom>
          <a:noFill/>
          <a:ln>
            <a:noFill/>
          </a:ln>
        </p:spPr>
      </p:pic>
      <p:pic>
        <p:nvPicPr>
          <p:cNvPr id="76" name="Google Shape;76;p14"/>
          <p:cNvPicPr preferRelativeResize="0"/>
          <p:nvPr/>
        </p:nvPicPr>
        <p:blipFill rotWithShape="1">
          <a:blip r:embed="rId8">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pic>
        <p:nvPicPr>
          <p:cNvPr id="77" name="Google Shape;77;p14"/>
          <p:cNvPicPr preferRelativeResize="0"/>
          <p:nvPr/>
        </p:nvPicPr>
        <p:blipFill>
          <a:blip r:embed="rId9">
            <a:alphaModFix/>
          </a:blip>
          <a:stretch>
            <a:fillRect/>
          </a:stretch>
        </p:blipFill>
        <p:spPr>
          <a:xfrm>
            <a:off x="609600" y="3000375"/>
            <a:ext cx="2400300" cy="2286000"/>
          </a:xfrm>
          <a:prstGeom prst="rect">
            <a:avLst/>
          </a:prstGeom>
          <a:noFill/>
          <a:ln>
            <a:noFill/>
          </a:ln>
        </p:spPr>
      </p:pic>
      <p:pic>
        <p:nvPicPr>
          <p:cNvPr id="78" name="Google Shape;78;p14"/>
          <p:cNvPicPr preferRelativeResize="0"/>
          <p:nvPr/>
        </p:nvPicPr>
        <p:blipFill>
          <a:blip r:embed="rId10">
            <a:alphaModFix/>
          </a:blip>
          <a:stretch>
            <a:fillRect/>
          </a:stretch>
        </p:blipFill>
        <p:spPr>
          <a:xfrm>
            <a:off x="561975" y="4348163"/>
            <a:ext cx="2190750" cy="1990725"/>
          </a:xfrm>
          <a:prstGeom prst="rect">
            <a:avLst/>
          </a:prstGeom>
          <a:noFill/>
          <a:ln>
            <a:noFill/>
          </a:ln>
        </p:spPr>
      </p:pic>
      <p:pic>
        <p:nvPicPr>
          <p:cNvPr id="79" name="Google Shape;79;p14"/>
          <p:cNvPicPr preferRelativeResize="0"/>
          <p:nvPr/>
        </p:nvPicPr>
        <p:blipFill>
          <a:blip r:embed="rId11">
            <a:alphaModFix/>
          </a:blip>
          <a:stretch>
            <a:fillRect/>
          </a:stretch>
        </p:blipFill>
        <p:spPr>
          <a:xfrm flipH="1">
            <a:off x="790575" y="6967538"/>
            <a:ext cx="2190750" cy="1990725"/>
          </a:xfrm>
          <a:prstGeom prst="rect">
            <a:avLst/>
          </a:prstGeom>
          <a:noFill/>
          <a:ln>
            <a:noFill/>
          </a:ln>
        </p:spPr>
      </p:pic>
      <p:pic>
        <p:nvPicPr>
          <p:cNvPr id="80" name="Google Shape;80;p14"/>
          <p:cNvPicPr preferRelativeResize="0"/>
          <p:nvPr/>
        </p:nvPicPr>
        <p:blipFill>
          <a:blip r:embed="rId12">
            <a:alphaModFix/>
          </a:blip>
          <a:stretch>
            <a:fillRect/>
          </a:stretch>
        </p:blipFill>
        <p:spPr>
          <a:xfrm rot="10800000">
            <a:off x="609600" y="5515300"/>
            <a:ext cx="2400300" cy="2286000"/>
          </a:xfrm>
          <a:prstGeom prst="rect">
            <a:avLst/>
          </a:prstGeom>
          <a:noFill/>
          <a:ln>
            <a:noFill/>
          </a:ln>
        </p:spPr>
      </p:pic>
      <p:sp>
        <p:nvSpPr>
          <p:cNvPr id="81" name="Google Shape;81;p14"/>
          <p:cNvSpPr txBox="1"/>
          <p:nvPr/>
        </p:nvSpPr>
        <p:spPr>
          <a:xfrm>
            <a:off x="924000" y="2902100"/>
            <a:ext cx="5924400" cy="60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swald"/>
                <a:ea typeface="Oswald"/>
                <a:cs typeface="Oswald"/>
                <a:sym typeface="Oswald"/>
              </a:rPr>
              <a:t>Section-by-Section Bill Summary</a:t>
            </a:r>
            <a:endParaRPr b="1" sz="3000">
              <a:solidFill>
                <a:srgbClr val="FFFFFF"/>
              </a:solidFill>
              <a:latin typeface="Oswald"/>
              <a:ea typeface="Oswald"/>
              <a:cs typeface="Oswald"/>
              <a:sym typeface="Oswald"/>
            </a:endParaRPr>
          </a:p>
          <a:p>
            <a:pPr indent="0" lvl="0" marL="0" rtl="0" algn="l">
              <a:spcBef>
                <a:spcPts val="0"/>
              </a:spcBef>
              <a:spcAft>
                <a:spcPts val="0"/>
              </a:spcAft>
              <a:buNone/>
            </a:pPr>
            <a:r>
              <a:t/>
            </a:r>
            <a:endParaRPr b="1" sz="1600">
              <a:solidFill>
                <a:schemeClr val="dk1"/>
              </a:solidFill>
              <a:latin typeface="Oswald"/>
              <a:ea typeface="Oswald"/>
              <a:cs typeface="Oswald"/>
              <a:sym typeface="Oswald"/>
            </a:endParaRPr>
          </a:p>
          <a:p>
            <a:pPr indent="0" lvl="0" marL="0" rtl="0" algn="l">
              <a:spcBef>
                <a:spcPts val="0"/>
              </a:spcBef>
              <a:spcAft>
                <a:spcPts val="0"/>
              </a:spcAft>
              <a:buNone/>
            </a:pPr>
            <a:r>
              <a:t/>
            </a:r>
            <a:endParaRPr b="1" sz="1600">
              <a:solidFill>
                <a:srgbClr val="FFFFFF"/>
              </a:solidFill>
              <a:latin typeface="Oswald"/>
              <a:ea typeface="Oswald"/>
              <a:cs typeface="Oswald"/>
              <a:sym typeface="Oswald"/>
            </a:endParaRPr>
          </a:p>
          <a:p>
            <a:pPr indent="-304800" lvl="0" marL="457200" rtl="0" algn="l">
              <a:lnSpc>
                <a:spcPct val="150000"/>
              </a:lnSpc>
              <a:spcBef>
                <a:spcPts val="0"/>
              </a:spcBef>
              <a:spcAft>
                <a:spcPts val="0"/>
              </a:spcAft>
              <a:buClr>
                <a:srgbClr val="FFFFFF"/>
              </a:buClr>
              <a:buSzPts val="1200"/>
              <a:buFont typeface="Comfortaa"/>
              <a:buChar char="❖"/>
            </a:pPr>
            <a:r>
              <a:rPr b="1" lang="en" sz="2000">
                <a:solidFill>
                  <a:srgbClr val="FFFFFF"/>
                </a:solidFill>
                <a:latin typeface="Oswald"/>
                <a:ea typeface="Oswald"/>
                <a:cs typeface="Oswald"/>
                <a:sym typeface="Oswald"/>
              </a:rPr>
              <a:t>SECTION 1:</a:t>
            </a:r>
            <a:r>
              <a:rPr b="1" lang="en" sz="1200">
                <a:solidFill>
                  <a:srgbClr val="FFFFFF"/>
                </a:solidFill>
                <a:latin typeface="Comfortaa"/>
                <a:ea typeface="Comfortaa"/>
                <a:cs typeface="Comfortaa"/>
                <a:sym typeface="Comfortaa"/>
              </a:rPr>
              <a:t> </a:t>
            </a:r>
            <a:endParaRPr b="1" sz="1200">
              <a:solidFill>
                <a:srgbClr val="FFFFFF"/>
              </a:solidFill>
              <a:latin typeface="Comfortaa"/>
              <a:ea typeface="Comfortaa"/>
              <a:cs typeface="Comfortaa"/>
              <a:sym typeface="Comfortaa"/>
            </a:endParaRPr>
          </a:p>
          <a:p>
            <a:pPr indent="0" lvl="0" marL="457200" rtl="0" algn="l">
              <a:lnSpc>
                <a:spcPct val="150000"/>
              </a:lnSpc>
              <a:spcBef>
                <a:spcPts val="0"/>
              </a:spcBef>
              <a:spcAft>
                <a:spcPts val="0"/>
              </a:spcAft>
              <a:buNone/>
            </a:pPr>
            <a:r>
              <a:rPr b="1" lang="en">
                <a:solidFill>
                  <a:srgbClr val="FFFFFF"/>
                </a:solidFill>
                <a:latin typeface="Comfortaa"/>
                <a:ea typeface="Comfortaa"/>
                <a:cs typeface="Comfortaa"/>
                <a:sym typeface="Comfortaa"/>
              </a:rPr>
              <a:t>Creating Systems of Accountability and Transparency Around Policing</a:t>
            </a:r>
            <a:endParaRPr b="1" sz="500">
              <a:solidFill>
                <a:srgbClr val="FFFFFF"/>
              </a:solidFill>
              <a:latin typeface="Comfortaa"/>
              <a:ea typeface="Comfortaa"/>
              <a:cs typeface="Comfortaa"/>
              <a:sym typeface="Comfortaa"/>
            </a:endParaRPr>
          </a:p>
          <a:p>
            <a:pPr indent="0" lvl="0" marL="457200" rtl="0" algn="l">
              <a:lnSpc>
                <a:spcPct val="200000"/>
              </a:lnSpc>
              <a:spcBef>
                <a:spcPts val="0"/>
              </a:spcBef>
              <a:spcAft>
                <a:spcPts val="0"/>
              </a:spcAft>
              <a:buNone/>
            </a:pPr>
            <a:r>
              <a:t/>
            </a:r>
            <a:endParaRPr b="1" sz="500">
              <a:solidFill>
                <a:srgbClr val="FFFFFF"/>
              </a:solidFill>
              <a:latin typeface="Comfortaa"/>
              <a:ea typeface="Comfortaa"/>
              <a:cs typeface="Comfortaa"/>
              <a:sym typeface="Comfortaa"/>
            </a:endParaRPr>
          </a:p>
          <a:p>
            <a:pPr indent="-304800" lvl="0" marL="457200" rtl="0" algn="l">
              <a:lnSpc>
                <a:spcPct val="150000"/>
              </a:lnSpc>
              <a:spcBef>
                <a:spcPts val="0"/>
              </a:spcBef>
              <a:spcAft>
                <a:spcPts val="0"/>
              </a:spcAft>
              <a:buClr>
                <a:srgbClr val="FFFFFF"/>
              </a:buClr>
              <a:buSzPts val="1200"/>
              <a:buFont typeface="Comfortaa"/>
              <a:buChar char="❖"/>
            </a:pPr>
            <a:r>
              <a:rPr b="1" lang="en" sz="2000">
                <a:solidFill>
                  <a:srgbClr val="FFFFFF"/>
                </a:solidFill>
                <a:latin typeface="Oswald"/>
                <a:ea typeface="Oswald"/>
                <a:cs typeface="Oswald"/>
                <a:sym typeface="Oswald"/>
              </a:rPr>
              <a:t>SECTION 2:</a:t>
            </a:r>
            <a:r>
              <a:rPr b="1" lang="en" sz="1200">
                <a:solidFill>
                  <a:srgbClr val="FFFFFF"/>
                </a:solidFill>
                <a:latin typeface="Comfortaa"/>
                <a:ea typeface="Comfortaa"/>
                <a:cs typeface="Comfortaa"/>
                <a:sym typeface="Comfortaa"/>
              </a:rPr>
              <a:t> </a:t>
            </a:r>
            <a:endParaRPr b="1" sz="1200">
              <a:solidFill>
                <a:srgbClr val="FFFFFF"/>
              </a:solidFill>
              <a:latin typeface="Comfortaa"/>
              <a:ea typeface="Comfortaa"/>
              <a:cs typeface="Comfortaa"/>
              <a:sym typeface="Comfortaa"/>
            </a:endParaRPr>
          </a:p>
          <a:p>
            <a:pPr indent="0" lvl="0" marL="457200" rtl="0" algn="l">
              <a:lnSpc>
                <a:spcPct val="150000"/>
              </a:lnSpc>
              <a:spcBef>
                <a:spcPts val="0"/>
              </a:spcBef>
              <a:spcAft>
                <a:spcPts val="0"/>
              </a:spcAft>
              <a:buNone/>
            </a:pPr>
            <a:r>
              <a:rPr b="1" lang="en">
                <a:solidFill>
                  <a:srgbClr val="FFFFFF"/>
                </a:solidFill>
                <a:latin typeface="Comfortaa"/>
                <a:ea typeface="Comfortaa"/>
                <a:cs typeface="Comfortaa"/>
                <a:sym typeface="Comfortaa"/>
              </a:rPr>
              <a:t> Demilitarization and Reducing Police Power &amp; Interaction </a:t>
            </a:r>
            <a:br>
              <a:rPr b="1" lang="en">
                <a:solidFill>
                  <a:srgbClr val="FFFFFF"/>
                </a:solidFill>
                <a:latin typeface="Comfortaa"/>
                <a:ea typeface="Comfortaa"/>
                <a:cs typeface="Comfortaa"/>
                <a:sym typeface="Comfortaa"/>
              </a:rPr>
            </a:br>
            <a:endParaRPr b="1" sz="1100">
              <a:solidFill>
                <a:srgbClr val="FFFFFF"/>
              </a:solidFill>
              <a:latin typeface="Comfortaa"/>
              <a:ea typeface="Comfortaa"/>
              <a:cs typeface="Comfortaa"/>
              <a:sym typeface="Comfortaa"/>
            </a:endParaRPr>
          </a:p>
          <a:p>
            <a:pPr indent="-304800" lvl="0" marL="457200" rtl="0" algn="l">
              <a:lnSpc>
                <a:spcPct val="150000"/>
              </a:lnSpc>
              <a:spcBef>
                <a:spcPts val="0"/>
              </a:spcBef>
              <a:spcAft>
                <a:spcPts val="0"/>
              </a:spcAft>
              <a:buClr>
                <a:srgbClr val="FFFFFF"/>
              </a:buClr>
              <a:buSzPts val="1200"/>
              <a:buFont typeface="Comfortaa"/>
              <a:buChar char="❖"/>
            </a:pPr>
            <a:r>
              <a:rPr b="1" lang="en" sz="2000">
                <a:solidFill>
                  <a:srgbClr val="FFFFFF"/>
                </a:solidFill>
                <a:latin typeface="Oswald"/>
                <a:ea typeface="Oswald"/>
                <a:cs typeface="Oswald"/>
                <a:sym typeface="Oswald"/>
              </a:rPr>
              <a:t>SECTION 3:</a:t>
            </a:r>
            <a:r>
              <a:rPr b="1" lang="en" sz="1200">
                <a:solidFill>
                  <a:srgbClr val="FFFFFF"/>
                </a:solidFill>
                <a:latin typeface="Comfortaa"/>
                <a:ea typeface="Comfortaa"/>
                <a:cs typeface="Comfortaa"/>
                <a:sym typeface="Comfortaa"/>
              </a:rPr>
              <a:t> </a:t>
            </a:r>
            <a:endParaRPr b="1" sz="1200">
              <a:solidFill>
                <a:srgbClr val="FFFFFF"/>
              </a:solidFill>
              <a:latin typeface="Comfortaa"/>
              <a:ea typeface="Comfortaa"/>
              <a:cs typeface="Comfortaa"/>
              <a:sym typeface="Comfortaa"/>
            </a:endParaRPr>
          </a:p>
          <a:p>
            <a:pPr indent="0" lvl="0" marL="457200" rtl="0" algn="l">
              <a:lnSpc>
                <a:spcPct val="150000"/>
              </a:lnSpc>
              <a:spcBef>
                <a:spcPts val="0"/>
              </a:spcBef>
              <a:spcAft>
                <a:spcPts val="0"/>
              </a:spcAft>
              <a:buNone/>
            </a:pPr>
            <a:r>
              <a:rPr b="1" lang="en">
                <a:solidFill>
                  <a:srgbClr val="FFFFFF"/>
                </a:solidFill>
                <a:latin typeface="Comfortaa"/>
                <a:ea typeface="Comfortaa"/>
                <a:cs typeface="Comfortaa"/>
                <a:sym typeface="Comfortaa"/>
              </a:rPr>
              <a:t>Ending the Carceral State, and Repairing Criminal-Legal System Harms</a:t>
            </a:r>
            <a:endParaRPr b="1" sz="1100">
              <a:solidFill>
                <a:srgbClr val="FFFFFF"/>
              </a:solidFill>
              <a:latin typeface="Comfortaa"/>
              <a:ea typeface="Comfortaa"/>
              <a:cs typeface="Comfortaa"/>
              <a:sym typeface="Comfortaa"/>
            </a:endParaRPr>
          </a:p>
          <a:p>
            <a:pPr indent="0" lvl="0" marL="457200" rtl="0" algn="l">
              <a:lnSpc>
                <a:spcPct val="200000"/>
              </a:lnSpc>
              <a:spcBef>
                <a:spcPts val="0"/>
              </a:spcBef>
              <a:spcAft>
                <a:spcPts val="0"/>
              </a:spcAft>
              <a:buNone/>
            </a:pPr>
            <a:r>
              <a:t/>
            </a:r>
            <a:endParaRPr b="1" sz="500">
              <a:solidFill>
                <a:srgbClr val="FFFFFF"/>
              </a:solidFill>
              <a:latin typeface="Comfortaa"/>
              <a:ea typeface="Comfortaa"/>
              <a:cs typeface="Comfortaa"/>
              <a:sym typeface="Comfortaa"/>
            </a:endParaRPr>
          </a:p>
          <a:p>
            <a:pPr indent="-304800" lvl="0" marL="457200" rtl="0" algn="l">
              <a:lnSpc>
                <a:spcPct val="150000"/>
              </a:lnSpc>
              <a:spcBef>
                <a:spcPts val="0"/>
              </a:spcBef>
              <a:spcAft>
                <a:spcPts val="0"/>
              </a:spcAft>
              <a:buClr>
                <a:srgbClr val="FFFFFF"/>
              </a:buClr>
              <a:buSzPts val="1200"/>
              <a:buFont typeface="Comfortaa"/>
              <a:buChar char="❖"/>
            </a:pPr>
            <a:r>
              <a:rPr b="1" lang="en" sz="2000">
                <a:solidFill>
                  <a:srgbClr val="FFFFFF"/>
                </a:solidFill>
                <a:latin typeface="Oswald"/>
                <a:ea typeface="Oswald"/>
                <a:cs typeface="Oswald"/>
                <a:sym typeface="Oswald"/>
              </a:rPr>
              <a:t>SECTION</a:t>
            </a:r>
            <a:r>
              <a:rPr b="1" lang="en" sz="2000">
                <a:solidFill>
                  <a:schemeClr val="lt1"/>
                </a:solidFill>
                <a:latin typeface="Oswald"/>
                <a:ea typeface="Oswald"/>
                <a:cs typeface="Oswald"/>
                <a:sym typeface="Oswald"/>
              </a:rPr>
              <a:t> 4:</a:t>
            </a:r>
            <a:r>
              <a:rPr b="1" lang="en" sz="1200">
                <a:solidFill>
                  <a:schemeClr val="lt1"/>
                </a:solidFill>
                <a:latin typeface="Comfortaa"/>
                <a:ea typeface="Comfortaa"/>
                <a:cs typeface="Comfortaa"/>
                <a:sym typeface="Comfortaa"/>
              </a:rPr>
              <a:t> </a:t>
            </a:r>
            <a:endParaRPr b="1" sz="1200">
              <a:solidFill>
                <a:schemeClr val="lt1"/>
              </a:solidFill>
              <a:latin typeface="Comfortaa"/>
              <a:ea typeface="Comfortaa"/>
              <a:cs typeface="Comfortaa"/>
              <a:sym typeface="Comfortaa"/>
            </a:endParaRPr>
          </a:p>
          <a:p>
            <a:pPr indent="0" lvl="0" marL="457200" rtl="0" algn="l">
              <a:lnSpc>
                <a:spcPct val="150000"/>
              </a:lnSpc>
              <a:spcBef>
                <a:spcPts val="0"/>
              </a:spcBef>
              <a:spcAft>
                <a:spcPts val="0"/>
              </a:spcAft>
              <a:buNone/>
            </a:pPr>
            <a:r>
              <a:rPr b="1" lang="en">
                <a:solidFill>
                  <a:srgbClr val="FFFFFF"/>
                </a:solidFill>
                <a:latin typeface="Comfortaa"/>
                <a:ea typeface="Comfortaa"/>
                <a:cs typeface="Comfortaa"/>
                <a:sym typeface="Comfortaa"/>
              </a:rPr>
              <a:t>Redistributing Resources to Build Healthy, Sustainable &amp; Equitable Communities for All People</a:t>
            </a:r>
            <a:endParaRPr b="1">
              <a:solidFill>
                <a:srgbClr val="FFFFFF"/>
              </a:solidFill>
              <a:latin typeface="Comfortaa"/>
              <a:ea typeface="Comfortaa"/>
              <a:cs typeface="Comfortaa"/>
              <a:sym typeface="Comfortaa"/>
            </a:endParaRPr>
          </a:p>
        </p:txBody>
      </p:sp>
      <p:sp>
        <p:nvSpPr>
          <p:cNvPr id="82" name="Google Shape;82;p14"/>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pic>
        <p:nvPicPr>
          <p:cNvPr id="83" name="Google Shape;83;p14"/>
          <p:cNvPicPr preferRelativeResize="0"/>
          <p:nvPr/>
        </p:nvPicPr>
        <p:blipFill>
          <a:blip r:embed="rId13">
            <a:alphaModFix/>
          </a:blip>
          <a:stretch>
            <a:fillRect/>
          </a:stretch>
        </p:blipFill>
        <p:spPr>
          <a:xfrm>
            <a:off x="4601875" y="-462450"/>
            <a:ext cx="2891450" cy="4230325"/>
          </a:xfrm>
          <a:prstGeom prst="rect">
            <a:avLst/>
          </a:prstGeom>
          <a:noFill/>
          <a:ln>
            <a:noFill/>
          </a:ln>
        </p:spPr>
      </p:pic>
      <p:sp>
        <p:nvSpPr>
          <p:cNvPr id="84" name="Google Shape;84;p14"/>
          <p:cNvSpPr txBox="1"/>
          <p:nvPr/>
        </p:nvSpPr>
        <p:spPr>
          <a:xfrm>
            <a:off x="5385426" y="9815750"/>
            <a:ext cx="21579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FFFFFF"/>
                </a:solidFill>
              </a:rPr>
              <a:t>Photo credit: Nana Andoh</a:t>
            </a:r>
            <a:endParaRPr sz="1000">
              <a:solidFill>
                <a:srgbClr val="FFFFFF"/>
              </a:solidFill>
            </a:endParaRPr>
          </a:p>
        </p:txBody>
      </p:sp>
      <p:pic>
        <p:nvPicPr>
          <p:cNvPr id="85" name="Google Shape;85;p14"/>
          <p:cNvPicPr preferRelativeResize="0"/>
          <p:nvPr/>
        </p:nvPicPr>
        <p:blipFill rotWithShape="1">
          <a:blip r:embed="rId14">
            <a:alphaModFix/>
          </a:blip>
          <a:srcRect b="5969" l="0" r="0" t="5978"/>
          <a:stretch/>
        </p:blipFill>
        <p:spPr>
          <a:xfrm>
            <a:off x="221625" y="36050"/>
            <a:ext cx="3606904" cy="2811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5"/>
          <p:cNvPicPr preferRelativeResize="0"/>
          <p:nvPr/>
        </p:nvPicPr>
        <p:blipFill>
          <a:blip r:embed="rId3">
            <a:alphaModFix/>
          </a:blip>
          <a:stretch>
            <a:fillRect/>
          </a:stretch>
        </p:blipFill>
        <p:spPr>
          <a:xfrm>
            <a:off x="0" y="0"/>
            <a:ext cx="7772400" cy="10058400"/>
          </a:xfrm>
          <a:prstGeom prst="rect">
            <a:avLst/>
          </a:prstGeom>
          <a:noFill/>
          <a:ln>
            <a:noFill/>
          </a:ln>
        </p:spPr>
      </p:pic>
      <p:pic>
        <p:nvPicPr>
          <p:cNvPr id="91" name="Google Shape;91;p15"/>
          <p:cNvPicPr preferRelativeResize="0"/>
          <p:nvPr/>
        </p:nvPicPr>
        <p:blipFill>
          <a:blip r:embed="rId4">
            <a:alphaModFix amt="28000"/>
          </a:blip>
          <a:stretch>
            <a:fillRect/>
          </a:stretch>
        </p:blipFill>
        <p:spPr>
          <a:xfrm>
            <a:off x="0" y="-1740950"/>
            <a:ext cx="7864801" cy="11799349"/>
          </a:xfrm>
          <a:prstGeom prst="rect">
            <a:avLst/>
          </a:prstGeom>
          <a:noFill/>
          <a:ln>
            <a:noFill/>
          </a:ln>
        </p:spPr>
      </p:pic>
      <p:pic>
        <p:nvPicPr>
          <p:cNvPr id="92" name="Google Shape;92;p15"/>
          <p:cNvPicPr preferRelativeResize="0"/>
          <p:nvPr/>
        </p:nvPicPr>
        <p:blipFill rotWithShape="1">
          <a:blip r:embed="rId5">
            <a:alphaModFix/>
          </a:blip>
          <a:srcRect b="8998" l="22895" r="29435" t="8751"/>
          <a:stretch/>
        </p:blipFill>
        <p:spPr>
          <a:xfrm>
            <a:off x="16038" y="0"/>
            <a:ext cx="7772400" cy="10058400"/>
          </a:xfrm>
          <a:prstGeom prst="rect">
            <a:avLst/>
          </a:prstGeom>
          <a:noFill/>
          <a:ln>
            <a:noFill/>
          </a:ln>
        </p:spPr>
      </p:pic>
      <p:pic>
        <p:nvPicPr>
          <p:cNvPr id="93" name="Google Shape;93;p15"/>
          <p:cNvPicPr preferRelativeResize="0"/>
          <p:nvPr/>
        </p:nvPicPr>
        <p:blipFill>
          <a:blip r:embed="rId6">
            <a:alphaModFix/>
          </a:blip>
          <a:stretch>
            <a:fillRect/>
          </a:stretch>
        </p:blipFill>
        <p:spPr>
          <a:xfrm>
            <a:off x="-275100" y="8563866"/>
            <a:ext cx="8055003" cy="1891719"/>
          </a:xfrm>
          <a:prstGeom prst="rect">
            <a:avLst/>
          </a:prstGeom>
          <a:noFill/>
          <a:ln>
            <a:noFill/>
          </a:ln>
        </p:spPr>
      </p:pic>
      <p:pic>
        <p:nvPicPr>
          <p:cNvPr id="94" name="Google Shape;94;p15"/>
          <p:cNvPicPr preferRelativeResize="0"/>
          <p:nvPr/>
        </p:nvPicPr>
        <p:blipFill>
          <a:blip r:embed="rId7">
            <a:alphaModFix/>
          </a:blip>
          <a:stretch>
            <a:fillRect/>
          </a:stretch>
        </p:blipFill>
        <p:spPr>
          <a:xfrm>
            <a:off x="247650" y="502250"/>
            <a:ext cx="2990850" cy="2848450"/>
          </a:xfrm>
          <a:prstGeom prst="rect">
            <a:avLst/>
          </a:prstGeom>
          <a:noFill/>
          <a:ln>
            <a:noFill/>
          </a:ln>
        </p:spPr>
      </p:pic>
      <p:sp>
        <p:nvSpPr>
          <p:cNvPr id="95" name="Google Shape;95;p15"/>
          <p:cNvSpPr txBox="1"/>
          <p:nvPr/>
        </p:nvSpPr>
        <p:spPr>
          <a:xfrm flipH="1">
            <a:off x="940050" y="1423875"/>
            <a:ext cx="5799000" cy="168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000">
                <a:solidFill>
                  <a:srgbClr val="FFFFFF"/>
                </a:solidFill>
                <a:latin typeface="Oswald"/>
                <a:ea typeface="Oswald"/>
                <a:cs typeface="Oswald"/>
                <a:sym typeface="Oswald"/>
              </a:rPr>
              <a:t>SECTION 1:</a:t>
            </a:r>
            <a:endParaRPr b="1" sz="30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b="1" sz="1000">
              <a:solidFill>
                <a:srgbClr val="FFFFFF"/>
              </a:solidFill>
              <a:highlight>
                <a:srgbClr val="0A0A0A"/>
              </a:highlight>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en" sz="2000">
                <a:solidFill>
                  <a:srgbClr val="FFFFFF"/>
                </a:solidFill>
                <a:latin typeface="Oswald"/>
                <a:ea typeface="Oswald"/>
                <a:cs typeface="Oswald"/>
                <a:sym typeface="Oswald"/>
              </a:rPr>
              <a:t>Creating Systems of Accountability and Transparency Around Police Misconduct</a:t>
            </a:r>
            <a:endParaRPr b="1" sz="2000">
              <a:solidFill>
                <a:srgbClr val="FFFFFF"/>
              </a:solidFill>
              <a:highlight>
                <a:srgbClr val="0A0A0A"/>
              </a:highlight>
              <a:latin typeface="Oswald"/>
              <a:ea typeface="Oswald"/>
              <a:cs typeface="Oswald"/>
              <a:sym typeface="Oswald"/>
            </a:endParaRPr>
          </a:p>
        </p:txBody>
      </p:sp>
      <p:pic>
        <p:nvPicPr>
          <p:cNvPr id="96" name="Google Shape;96;p15"/>
          <p:cNvPicPr preferRelativeResize="0"/>
          <p:nvPr/>
        </p:nvPicPr>
        <p:blipFill rotWithShape="1">
          <a:blip r:embed="rId8">
            <a:alphaModFix/>
          </a:blip>
          <a:srcRect b="20310" l="17602" r="-48767" t="26630"/>
          <a:stretch/>
        </p:blipFill>
        <p:spPr>
          <a:xfrm rot="10800000">
            <a:off x="-917988" y="3036375"/>
            <a:ext cx="3904650" cy="841575"/>
          </a:xfrm>
          <a:prstGeom prst="rect">
            <a:avLst/>
          </a:prstGeom>
          <a:noFill/>
          <a:ln>
            <a:noFill/>
          </a:ln>
        </p:spPr>
      </p:pic>
      <p:sp>
        <p:nvSpPr>
          <p:cNvPr id="97" name="Google Shape;97;p15"/>
          <p:cNvSpPr txBox="1"/>
          <p:nvPr/>
        </p:nvSpPr>
        <p:spPr>
          <a:xfrm>
            <a:off x="940050" y="3192625"/>
            <a:ext cx="5924400" cy="54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FFFFFF"/>
                </a:solidFill>
                <a:latin typeface="Oswald"/>
                <a:ea typeface="Oswald"/>
                <a:cs typeface="Oswald"/>
                <a:sym typeface="Oswald"/>
              </a:rPr>
              <a:t>THE BILL WOULD:</a:t>
            </a:r>
            <a:endParaRPr b="1" sz="2000">
              <a:solidFill>
                <a:srgbClr val="FFFFFF"/>
              </a:solidFill>
              <a:highlight>
                <a:schemeClr val="dk1"/>
              </a:highlight>
              <a:latin typeface="Oswald"/>
              <a:ea typeface="Oswald"/>
              <a:cs typeface="Oswald"/>
              <a:sym typeface="Oswald"/>
            </a:endParaRPr>
          </a:p>
          <a:p>
            <a:pPr indent="0" lvl="0" marL="0" rtl="0" algn="l">
              <a:spcBef>
                <a:spcPts val="0"/>
              </a:spcBef>
              <a:spcAft>
                <a:spcPts val="0"/>
              </a:spcAft>
              <a:buNone/>
            </a:pPr>
            <a:r>
              <a:t/>
            </a:r>
            <a:endParaRPr b="1" sz="1000">
              <a:solidFill>
                <a:srgbClr val="FFFFFF"/>
              </a:solidFill>
              <a:highlight>
                <a:schemeClr val="dk1"/>
              </a:highlight>
              <a:latin typeface="Oswald"/>
              <a:ea typeface="Oswald"/>
              <a:cs typeface="Oswald"/>
              <a:sym typeface="Oswald"/>
            </a:endParaRPr>
          </a:p>
          <a:p>
            <a:pPr indent="-298450" lvl="0" marL="457200" rtl="0" algn="l">
              <a:lnSpc>
                <a:spcPct val="150000"/>
              </a:lnSpc>
              <a:spcBef>
                <a:spcPts val="0"/>
              </a:spcBef>
              <a:spcAft>
                <a:spcPts val="0"/>
              </a:spcAft>
              <a:buClr>
                <a:srgbClr val="FFFFFF"/>
              </a:buClr>
              <a:buSzPts val="1100"/>
              <a:buFont typeface="Comfortaa"/>
              <a:buChar char="❖"/>
            </a:pPr>
            <a:r>
              <a:rPr b="1" lang="en">
                <a:highlight>
                  <a:srgbClr val="F4C82D"/>
                </a:highlight>
                <a:latin typeface="Comfortaa"/>
                <a:ea typeface="Comfortaa"/>
                <a:cs typeface="Comfortaa"/>
                <a:sym typeface="Comfortaa"/>
              </a:rPr>
              <a:t>Establish guidelines for investigations and reports of every officer-involved shootin</a:t>
            </a:r>
            <a:r>
              <a:rPr b="1" lang="en">
                <a:highlight>
                  <a:srgbClr val="F4C82D"/>
                </a:highlight>
                <a:latin typeface="Comfortaa"/>
                <a:ea typeface="Comfortaa"/>
                <a:cs typeface="Comfortaa"/>
                <a:sym typeface="Comfortaa"/>
              </a:rPr>
              <a:t>g </a:t>
            </a:r>
            <a:r>
              <a:rPr b="1" lang="en">
                <a:highlight>
                  <a:srgbClr val="F4C82D"/>
                </a:highlight>
                <a:latin typeface="Comfortaa"/>
                <a:ea typeface="Comfortaa"/>
                <a:cs typeface="Comfortaa"/>
                <a:sym typeface="Comfortaa"/>
              </a:rPr>
              <a:t>and officer-involved death to promote transparency and accountability by requiring that</a:t>
            </a:r>
            <a:endParaRPr b="1" sz="1100">
              <a:solidFill>
                <a:srgbClr val="FFFFFF"/>
              </a:solidFill>
              <a:latin typeface="Comfortaa"/>
              <a:ea typeface="Comfortaa"/>
              <a:cs typeface="Comfortaa"/>
              <a:sym typeface="Comfortaa"/>
            </a:endParaRPr>
          </a:p>
          <a:p>
            <a:pPr indent="0" lvl="0" marL="4572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At least two investigators be assigned per investigation, one of whom is the lead investigator and neither of whom is employed by a law enforcement agency that employs the officer(s) who are the subject of the investigation</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No investigation shall exceed 90 days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Upon the conclusion of an investigation or prosecution, whichever occurs last, any and all investigatory materials shall be considered a “public record” as defined under 5 ILCS 140/2(c)</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A special prosecutor be appointed from the Office of the Illinois Attorney General whenever the defendant is an agent of a law enforcement agency within the jurisdiction of that </a:t>
            </a:r>
            <a:endParaRPr b="1" sz="1100">
              <a:solidFill>
                <a:srgbClr val="FFFFFF"/>
              </a:solidFill>
              <a:latin typeface="Comfortaa"/>
              <a:ea typeface="Comfortaa"/>
              <a:cs typeface="Comfortaa"/>
              <a:sym typeface="Comfortaa"/>
            </a:endParaRPr>
          </a:p>
          <a:p>
            <a:pPr indent="0" lvl="0" marL="914400" rtl="0" algn="l">
              <a:lnSpc>
                <a:spcPct val="150000"/>
              </a:lnSpc>
              <a:spcBef>
                <a:spcPts val="0"/>
              </a:spcBef>
              <a:spcAft>
                <a:spcPts val="0"/>
              </a:spcAft>
              <a:buNone/>
            </a:pPr>
            <a:r>
              <a:rPr b="1" lang="en" sz="1100">
                <a:solidFill>
                  <a:srgbClr val="FFFFFF"/>
                </a:solidFill>
                <a:latin typeface="Comfortaa"/>
                <a:ea typeface="Comfortaa"/>
                <a:cs typeface="Comfortaa"/>
                <a:sym typeface="Comfortaa"/>
              </a:rPr>
              <a:t>state’s attorney</a:t>
            </a:r>
            <a:endParaRPr b="1" sz="1100">
              <a:solidFill>
                <a:srgbClr val="FFFFFF"/>
              </a:solidFill>
              <a:latin typeface="Comfortaa"/>
              <a:ea typeface="Comfortaa"/>
              <a:cs typeface="Comfortaa"/>
              <a:sym typeface="Comfortaa"/>
            </a:endParaRPr>
          </a:p>
        </p:txBody>
      </p:sp>
      <p:pic>
        <p:nvPicPr>
          <p:cNvPr id="98" name="Google Shape;98;p15"/>
          <p:cNvPicPr preferRelativeResize="0"/>
          <p:nvPr/>
        </p:nvPicPr>
        <p:blipFill rotWithShape="1">
          <a:blip r:embed="rId9">
            <a:alphaModFix/>
          </a:blip>
          <a:srcRect b="15325" l="0" r="18533" t="0"/>
          <a:stretch/>
        </p:blipFill>
        <p:spPr>
          <a:xfrm>
            <a:off x="152400" y="9038282"/>
            <a:ext cx="1146336" cy="893578"/>
          </a:xfrm>
          <a:prstGeom prst="rect">
            <a:avLst/>
          </a:prstGeom>
          <a:noFill/>
          <a:ln>
            <a:noFill/>
          </a:ln>
        </p:spPr>
      </p:pic>
      <p:pic>
        <p:nvPicPr>
          <p:cNvPr id="99" name="Google Shape;99;p15"/>
          <p:cNvPicPr preferRelativeResize="0"/>
          <p:nvPr/>
        </p:nvPicPr>
        <p:blipFill rotWithShape="1">
          <a:blip r:embed="rId10">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100" name="Google Shape;100;p15"/>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6"/>
          <p:cNvPicPr preferRelativeResize="0"/>
          <p:nvPr/>
        </p:nvPicPr>
        <p:blipFill>
          <a:blip r:embed="rId3">
            <a:alphaModFix/>
          </a:blip>
          <a:stretch>
            <a:fillRect/>
          </a:stretch>
        </p:blipFill>
        <p:spPr>
          <a:xfrm>
            <a:off x="0" y="0"/>
            <a:ext cx="7772400" cy="10058400"/>
          </a:xfrm>
          <a:prstGeom prst="rect">
            <a:avLst/>
          </a:prstGeom>
          <a:noFill/>
          <a:ln>
            <a:noFill/>
          </a:ln>
        </p:spPr>
      </p:pic>
      <p:pic>
        <p:nvPicPr>
          <p:cNvPr id="106" name="Google Shape;106;p16"/>
          <p:cNvPicPr preferRelativeResize="0"/>
          <p:nvPr/>
        </p:nvPicPr>
        <p:blipFill>
          <a:blip r:embed="rId4">
            <a:alphaModFix amt="17000"/>
          </a:blip>
          <a:stretch>
            <a:fillRect/>
          </a:stretch>
        </p:blipFill>
        <p:spPr>
          <a:xfrm>
            <a:off x="-2" y="-2026307"/>
            <a:ext cx="8054998" cy="12084711"/>
          </a:xfrm>
          <a:prstGeom prst="rect">
            <a:avLst/>
          </a:prstGeom>
          <a:noFill/>
          <a:ln>
            <a:noFill/>
          </a:ln>
        </p:spPr>
      </p:pic>
      <p:pic>
        <p:nvPicPr>
          <p:cNvPr id="107" name="Google Shape;107;p16"/>
          <p:cNvPicPr preferRelativeResize="0"/>
          <p:nvPr/>
        </p:nvPicPr>
        <p:blipFill rotWithShape="1">
          <a:blip r:embed="rId5">
            <a:alphaModFix/>
          </a:blip>
          <a:srcRect b="8998" l="22895" r="29435" t="8751"/>
          <a:stretch/>
        </p:blipFill>
        <p:spPr>
          <a:xfrm>
            <a:off x="0" y="0"/>
            <a:ext cx="7772400" cy="10058400"/>
          </a:xfrm>
          <a:prstGeom prst="rect">
            <a:avLst/>
          </a:prstGeom>
          <a:noFill/>
          <a:ln>
            <a:noFill/>
          </a:ln>
        </p:spPr>
      </p:pic>
      <p:pic>
        <p:nvPicPr>
          <p:cNvPr id="108" name="Google Shape;108;p16"/>
          <p:cNvPicPr preferRelativeResize="0"/>
          <p:nvPr/>
        </p:nvPicPr>
        <p:blipFill>
          <a:blip r:embed="rId6">
            <a:alphaModFix/>
          </a:blip>
          <a:stretch>
            <a:fillRect/>
          </a:stretch>
        </p:blipFill>
        <p:spPr>
          <a:xfrm>
            <a:off x="-141300" y="8505991"/>
            <a:ext cx="8055003" cy="1891719"/>
          </a:xfrm>
          <a:prstGeom prst="rect">
            <a:avLst/>
          </a:prstGeom>
          <a:noFill/>
          <a:ln>
            <a:noFill/>
          </a:ln>
        </p:spPr>
      </p:pic>
      <p:pic>
        <p:nvPicPr>
          <p:cNvPr id="109" name="Google Shape;109;p16"/>
          <p:cNvPicPr preferRelativeResize="0"/>
          <p:nvPr/>
        </p:nvPicPr>
        <p:blipFill rotWithShape="1">
          <a:blip r:embed="rId7">
            <a:alphaModFix/>
          </a:blip>
          <a:srcRect b="15325" l="0" r="18533" t="0"/>
          <a:stretch/>
        </p:blipFill>
        <p:spPr>
          <a:xfrm>
            <a:off x="152400" y="9038282"/>
            <a:ext cx="1146336" cy="893578"/>
          </a:xfrm>
          <a:prstGeom prst="rect">
            <a:avLst/>
          </a:prstGeom>
          <a:noFill/>
          <a:ln>
            <a:noFill/>
          </a:ln>
        </p:spPr>
      </p:pic>
      <p:pic>
        <p:nvPicPr>
          <p:cNvPr id="110" name="Google Shape;110;p16"/>
          <p:cNvPicPr preferRelativeResize="0"/>
          <p:nvPr/>
        </p:nvPicPr>
        <p:blipFill rotWithShape="1">
          <a:blip r:embed="rId8">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111" name="Google Shape;111;p16"/>
          <p:cNvSpPr txBox="1"/>
          <p:nvPr/>
        </p:nvSpPr>
        <p:spPr>
          <a:xfrm>
            <a:off x="485775" y="733425"/>
            <a:ext cx="6181800" cy="7633500"/>
          </a:xfrm>
          <a:prstGeom prst="rect">
            <a:avLst/>
          </a:prstGeom>
          <a:noFill/>
          <a:ln>
            <a:noFill/>
          </a:ln>
        </p:spPr>
        <p:txBody>
          <a:bodyPr anchorCtr="0" anchor="ctr" bIns="91425" lIns="91425" spcFirstLastPara="1" rIns="91425" wrap="square" tIns="91425">
            <a:noAutofit/>
          </a:bodyPr>
          <a:lstStyle/>
          <a:p>
            <a:pPr indent="0" lvl="0" marL="457200" rtl="0" algn="l">
              <a:lnSpc>
                <a:spcPct val="150000"/>
              </a:lnSpc>
              <a:spcBef>
                <a:spcPts val="0"/>
              </a:spcBef>
              <a:spcAft>
                <a:spcPts val="0"/>
              </a:spcAft>
              <a:buNone/>
            </a:pPr>
            <a:r>
              <a:t/>
            </a:r>
            <a:endParaRPr b="1" sz="1100">
              <a:solidFill>
                <a:schemeClr val="lt1"/>
              </a:solidFill>
              <a:latin typeface="Comfortaa"/>
              <a:ea typeface="Comfortaa"/>
              <a:cs typeface="Comfortaa"/>
              <a:sym typeface="Comfortaa"/>
            </a:endParaRPr>
          </a:p>
          <a:p>
            <a:pPr indent="-298450" lvl="0" marL="457200" rtl="0" algn="l">
              <a:lnSpc>
                <a:spcPct val="150000"/>
              </a:lnSpc>
              <a:spcBef>
                <a:spcPts val="0"/>
              </a:spcBef>
              <a:spcAft>
                <a:spcPts val="0"/>
              </a:spcAft>
              <a:buClr>
                <a:schemeClr val="lt1"/>
              </a:buClr>
              <a:buSzPts val="1100"/>
              <a:buFont typeface="Comfortaa"/>
              <a:buChar char="❖"/>
            </a:pPr>
            <a:r>
              <a:rPr b="1" lang="en" sz="1300">
                <a:solidFill>
                  <a:schemeClr val="dk1"/>
                </a:solidFill>
                <a:highlight>
                  <a:srgbClr val="F4C82D"/>
                </a:highlight>
                <a:latin typeface="Comfortaa"/>
                <a:ea typeface="Comfortaa"/>
                <a:cs typeface="Comfortaa"/>
                <a:sym typeface="Comfortaa"/>
              </a:rPr>
              <a:t>Reduce barriers to civi</a:t>
            </a:r>
            <a:r>
              <a:rPr b="1" lang="en" sz="1300">
                <a:solidFill>
                  <a:schemeClr val="dk1"/>
                </a:solidFill>
                <a:highlight>
                  <a:srgbClr val="F4C82D"/>
                </a:highlight>
                <a:latin typeface="Comfortaa"/>
                <a:ea typeface="Comfortaa"/>
                <a:cs typeface="Comfortaa"/>
                <a:sym typeface="Comfortaa"/>
              </a:rPr>
              <a:t>l action in response to racial profiling and deprivation of rights by</a:t>
            </a:r>
            <a:endParaRPr b="1" sz="1100">
              <a:solidFill>
                <a:schemeClr val="lt1"/>
              </a:solidFill>
              <a:latin typeface="Comfortaa"/>
              <a:ea typeface="Comfortaa"/>
              <a:cs typeface="Comfortaa"/>
              <a:sym typeface="Comfortaa"/>
            </a:endParaRPr>
          </a:p>
          <a:p>
            <a:pPr indent="0" lvl="0" marL="457200" rtl="0" algn="l">
              <a:lnSpc>
                <a:spcPct val="150000"/>
              </a:lnSpc>
              <a:spcBef>
                <a:spcPts val="0"/>
              </a:spcBef>
              <a:spcAft>
                <a:spcPts val="0"/>
              </a:spcAft>
              <a:buNone/>
            </a:pPr>
            <a:r>
              <a:t/>
            </a:r>
            <a:endParaRPr b="1" sz="1100">
              <a:solidFill>
                <a:schemeClr val="lt1"/>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Eliminating qualified immunity as a defense to racial profiling and deprivation of rights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Eliminating statutory immunities and statutory limitations on liability, damages, or attorney fees to claims brought against racial profiling and deprivation of rights</a:t>
            </a:r>
            <a:endParaRPr sz="1100">
              <a:solidFill>
                <a:srgbClr val="FFFFFF"/>
              </a:solidFill>
              <a:latin typeface="Raleway Thin"/>
              <a:ea typeface="Raleway Thin"/>
              <a:cs typeface="Raleway Thin"/>
              <a:sym typeface="Raleway Thin"/>
            </a:endParaRPr>
          </a:p>
        </p:txBody>
      </p:sp>
      <p:sp>
        <p:nvSpPr>
          <p:cNvPr id="112" name="Google Shape;112;p16"/>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7"/>
          <p:cNvPicPr preferRelativeResize="0"/>
          <p:nvPr/>
        </p:nvPicPr>
        <p:blipFill>
          <a:blip r:embed="rId3">
            <a:alphaModFix/>
          </a:blip>
          <a:stretch>
            <a:fillRect/>
          </a:stretch>
        </p:blipFill>
        <p:spPr>
          <a:xfrm>
            <a:off x="0" y="0"/>
            <a:ext cx="7772400" cy="10058400"/>
          </a:xfrm>
          <a:prstGeom prst="rect">
            <a:avLst/>
          </a:prstGeom>
          <a:noFill/>
          <a:ln>
            <a:noFill/>
          </a:ln>
        </p:spPr>
      </p:pic>
      <p:pic>
        <p:nvPicPr>
          <p:cNvPr id="118" name="Google Shape;118;p17"/>
          <p:cNvPicPr preferRelativeResize="0"/>
          <p:nvPr/>
        </p:nvPicPr>
        <p:blipFill rotWithShape="1">
          <a:blip r:embed="rId4">
            <a:alphaModFix amt="20000"/>
          </a:blip>
          <a:srcRect b="6859" l="0" r="0" t="6859"/>
          <a:stretch/>
        </p:blipFill>
        <p:spPr>
          <a:xfrm>
            <a:off x="0" y="0"/>
            <a:ext cx="7772398" cy="10058401"/>
          </a:xfrm>
          <a:prstGeom prst="rect">
            <a:avLst/>
          </a:prstGeom>
          <a:noFill/>
          <a:ln>
            <a:noFill/>
          </a:ln>
        </p:spPr>
      </p:pic>
      <p:pic>
        <p:nvPicPr>
          <p:cNvPr id="119" name="Google Shape;119;p17"/>
          <p:cNvPicPr preferRelativeResize="0"/>
          <p:nvPr/>
        </p:nvPicPr>
        <p:blipFill>
          <a:blip r:embed="rId5">
            <a:alphaModFix/>
          </a:blip>
          <a:stretch>
            <a:fillRect/>
          </a:stretch>
        </p:blipFill>
        <p:spPr>
          <a:xfrm>
            <a:off x="104325" y="-442900"/>
            <a:ext cx="7296150" cy="10682750"/>
          </a:xfrm>
          <a:prstGeom prst="rect">
            <a:avLst/>
          </a:prstGeom>
          <a:noFill/>
          <a:ln>
            <a:noFill/>
          </a:ln>
        </p:spPr>
      </p:pic>
      <p:pic>
        <p:nvPicPr>
          <p:cNvPr id="120" name="Google Shape;120;p17"/>
          <p:cNvPicPr preferRelativeResize="0"/>
          <p:nvPr/>
        </p:nvPicPr>
        <p:blipFill>
          <a:blip r:embed="rId6">
            <a:alphaModFix/>
          </a:blip>
          <a:stretch>
            <a:fillRect/>
          </a:stretch>
        </p:blipFill>
        <p:spPr>
          <a:xfrm>
            <a:off x="0" y="8801991"/>
            <a:ext cx="8055003" cy="1891719"/>
          </a:xfrm>
          <a:prstGeom prst="rect">
            <a:avLst/>
          </a:prstGeom>
          <a:noFill/>
          <a:ln>
            <a:noFill/>
          </a:ln>
        </p:spPr>
      </p:pic>
      <p:pic>
        <p:nvPicPr>
          <p:cNvPr id="121" name="Google Shape;121;p17"/>
          <p:cNvPicPr preferRelativeResize="0"/>
          <p:nvPr/>
        </p:nvPicPr>
        <p:blipFill rotWithShape="1">
          <a:blip r:embed="rId7">
            <a:alphaModFix/>
          </a:blip>
          <a:srcRect b="20310" l="-38667" r="7502" t="26630"/>
          <a:stretch/>
        </p:blipFill>
        <p:spPr>
          <a:xfrm>
            <a:off x="-917988" y="2140121"/>
            <a:ext cx="3904650" cy="841575"/>
          </a:xfrm>
          <a:prstGeom prst="rect">
            <a:avLst/>
          </a:prstGeom>
          <a:noFill/>
          <a:ln>
            <a:noFill/>
          </a:ln>
        </p:spPr>
      </p:pic>
      <p:pic>
        <p:nvPicPr>
          <p:cNvPr id="122" name="Google Shape;122;p17"/>
          <p:cNvPicPr preferRelativeResize="0"/>
          <p:nvPr/>
        </p:nvPicPr>
        <p:blipFill rotWithShape="1">
          <a:blip r:embed="rId8">
            <a:alphaModFix/>
          </a:blip>
          <a:srcRect b="15325" l="0" r="18533" t="0"/>
          <a:stretch/>
        </p:blipFill>
        <p:spPr>
          <a:xfrm>
            <a:off x="152400" y="9038282"/>
            <a:ext cx="1146336" cy="893578"/>
          </a:xfrm>
          <a:prstGeom prst="rect">
            <a:avLst/>
          </a:prstGeom>
          <a:noFill/>
          <a:ln>
            <a:noFill/>
          </a:ln>
        </p:spPr>
      </p:pic>
      <p:pic>
        <p:nvPicPr>
          <p:cNvPr id="123" name="Google Shape;123;p17"/>
          <p:cNvPicPr preferRelativeResize="0"/>
          <p:nvPr/>
        </p:nvPicPr>
        <p:blipFill>
          <a:blip r:embed="rId9">
            <a:alphaModFix/>
          </a:blip>
          <a:stretch>
            <a:fillRect/>
          </a:stretch>
        </p:blipFill>
        <p:spPr>
          <a:xfrm>
            <a:off x="472050" y="14302"/>
            <a:ext cx="2514600" cy="2285000"/>
          </a:xfrm>
          <a:prstGeom prst="rect">
            <a:avLst/>
          </a:prstGeom>
          <a:noFill/>
          <a:ln>
            <a:noFill/>
          </a:ln>
        </p:spPr>
      </p:pic>
      <p:pic>
        <p:nvPicPr>
          <p:cNvPr id="124" name="Google Shape;124;p17"/>
          <p:cNvPicPr preferRelativeResize="0"/>
          <p:nvPr/>
        </p:nvPicPr>
        <p:blipFill rotWithShape="1">
          <a:blip r:embed="rId10">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125" name="Google Shape;125;p17"/>
          <p:cNvSpPr txBox="1"/>
          <p:nvPr/>
        </p:nvSpPr>
        <p:spPr>
          <a:xfrm flipH="1">
            <a:off x="910500" y="690450"/>
            <a:ext cx="5799000" cy="168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solidFill>
                  <a:srgbClr val="FFFFFF"/>
                </a:solidFill>
                <a:latin typeface="Oswald"/>
                <a:ea typeface="Oswald"/>
                <a:cs typeface="Oswald"/>
                <a:sym typeface="Oswald"/>
              </a:rPr>
              <a:t>SECTION 2:</a:t>
            </a:r>
            <a:endParaRPr b="1" sz="3000">
              <a:solidFill>
                <a:srgbClr val="FFFFFF"/>
              </a:solidFill>
              <a:highlight>
                <a:srgbClr val="0A0A0A"/>
              </a:highlight>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b="1" sz="1000">
              <a:solidFill>
                <a:srgbClr val="FFFFFF"/>
              </a:solidFill>
              <a:highlight>
                <a:srgbClr val="0A0A0A"/>
              </a:highlight>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en" sz="2000">
                <a:solidFill>
                  <a:srgbClr val="FFFFFF"/>
                </a:solidFill>
                <a:latin typeface="Oswald"/>
                <a:ea typeface="Oswald"/>
                <a:cs typeface="Oswald"/>
                <a:sym typeface="Oswald"/>
              </a:rPr>
              <a:t>Demilitarization and Reducing Police Power &amp; Interaction</a:t>
            </a:r>
            <a:endParaRPr b="1" sz="2000">
              <a:solidFill>
                <a:srgbClr val="FFFFFF"/>
              </a:solidFill>
              <a:latin typeface="Oswald"/>
              <a:ea typeface="Oswald"/>
              <a:cs typeface="Oswald"/>
              <a:sym typeface="Oswald"/>
            </a:endParaRPr>
          </a:p>
        </p:txBody>
      </p:sp>
      <p:sp>
        <p:nvSpPr>
          <p:cNvPr id="126" name="Google Shape;126;p17"/>
          <p:cNvSpPr txBox="1"/>
          <p:nvPr/>
        </p:nvSpPr>
        <p:spPr>
          <a:xfrm>
            <a:off x="940050" y="2354850"/>
            <a:ext cx="5924400" cy="6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FFFFFF"/>
                </a:solidFill>
                <a:latin typeface="Oswald"/>
                <a:ea typeface="Oswald"/>
                <a:cs typeface="Oswald"/>
                <a:sym typeface="Oswald"/>
              </a:rPr>
              <a:t>THE BILL WOULD:</a:t>
            </a:r>
            <a:endParaRPr b="1" sz="2000">
              <a:solidFill>
                <a:srgbClr val="FFFFFF"/>
              </a:solidFill>
              <a:highlight>
                <a:schemeClr val="dk1"/>
              </a:highlight>
              <a:latin typeface="Oswald"/>
              <a:ea typeface="Oswald"/>
              <a:cs typeface="Oswald"/>
              <a:sym typeface="Oswald"/>
            </a:endParaRPr>
          </a:p>
          <a:p>
            <a:pPr indent="0" lvl="0" marL="0" rtl="0" algn="l">
              <a:spcBef>
                <a:spcPts val="0"/>
              </a:spcBef>
              <a:spcAft>
                <a:spcPts val="0"/>
              </a:spcAft>
              <a:buNone/>
            </a:pPr>
            <a:r>
              <a:t/>
            </a:r>
            <a:endParaRPr b="1" sz="1000">
              <a:solidFill>
                <a:srgbClr val="FFFFFF"/>
              </a:solidFill>
              <a:highlight>
                <a:schemeClr val="dk1"/>
              </a:highlight>
              <a:latin typeface="Oswald"/>
              <a:ea typeface="Oswald"/>
              <a:cs typeface="Oswald"/>
              <a:sym typeface="Oswald"/>
            </a:endParaRPr>
          </a:p>
          <a:p>
            <a:pPr indent="-311150" lvl="0" marL="457200" rtl="0" algn="l">
              <a:lnSpc>
                <a:spcPct val="150000"/>
              </a:lnSpc>
              <a:spcBef>
                <a:spcPts val="0"/>
              </a:spcBef>
              <a:spcAft>
                <a:spcPts val="0"/>
              </a:spcAft>
              <a:buClr>
                <a:srgbClr val="FFFFFF"/>
              </a:buClr>
              <a:buSzPts val="1300"/>
              <a:buFont typeface="Comfortaa"/>
              <a:buChar char="❖"/>
            </a:pPr>
            <a:r>
              <a:rPr b="1" lang="en" sz="1300">
                <a:highlight>
                  <a:srgbClr val="0091FF"/>
                </a:highlight>
                <a:latin typeface="Comfortaa"/>
                <a:ea typeface="Comfortaa"/>
                <a:cs typeface="Comfortaa"/>
                <a:sym typeface="Comfortaa"/>
              </a:rPr>
              <a:t>Demilitarize the police and reduce funding by requiring that</a:t>
            </a:r>
            <a:endParaRPr b="1" sz="1300">
              <a:highlight>
                <a:srgbClr val="0091FF"/>
              </a:highlight>
              <a:latin typeface="Comfortaa"/>
              <a:ea typeface="Comfortaa"/>
              <a:cs typeface="Comfortaa"/>
              <a:sym typeface="Comfortaa"/>
            </a:endParaRPr>
          </a:p>
          <a:p>
            <a:pPr indent="0" lvl="0" marL="4572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No law enforcement agency may apply for or obtain any property from the Department of Defense</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No law enforcement agency may use any property obtained from the Department of Defense</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Federal Resources be divested from incarceration and policing</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Surveillance tactics that are disproportionately used to target Black, Brown, and Muslim communities are prohibited including predictive policing, facial recognition technologies, drones, and similar tools be banned</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Any officer in violation of these terms be terminated and referred to the  Illinois Law Enforcement Training Standards Board for decertification</a:t>
            </a:r>
            <a:endParaRPr b="1" sz="1100">
              <a:solidFill>
                <a:srgbClr val="FFFFFF"/>
              </a:solidFill>
              <a:latin typeface="Comfortaa"/>
              <a:ea typeface="Comfortaa"/>
              <a:cs typeface="Comfortaa"/>
              <a:sym typeface="Comfortaa"/>
            </a:endParaRPr>
          </a:p>
          <a:p>
            <a:pPr indent="0" lvl="0" marL="9144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311150" lvl="0" marL="457200" rtl="0" algn="l">
              <a:lnSpc>
                <a:spcPct val="150000"/>
              </a:lnSpc>
              <a:spcBef>
                <a:spcPts val="0"/>
              </a:spcBef>
              <a:spcAft>
                <a:spcPts val="0"/>
              </a:spcAft>
              <a:buClr>
                <a:schemeClr val="lt1"/>
              </a:buClr>
              <a:buSzPts val="1300"/>
              <a:buFont typeface="Comfortaa"/>
              <a:buChar char="❖"/>
            </a:pPr>
            <a:r>
              <a:rPr b="1" lang="en" sz="1300">
                <a:solidFill>
                  <a:schemeClr val="dk1"/>
                </a:solidFill>
                <a:highlight>
                  <a:srgbClr val="0091FF"/>
                </a:highlight>
                <a:latin typeface="Comfortaa"/>
                <a:ea typeface="Comfortaa"/>
                <a:cs typeface="Comfortaa"/>
                <a:sym typeface="Comfortaa"/>
              </a:rPr>
              <a:t>Prohibit excessive use of force by</a:t>
            </a:r>
            <a:endParaRPr b="1" sz="1300">
              <a:solidFill>
                <a:schemeClr val="dk1"/>
              </a:solidFill>
              <a:highlight>
                <a:srgbClr val="0091FF"/>
              </a:highlight>
              <a:latin typeface="Comfortaa"/>
              <a:ea typeface="Comfortaa"/>
              <a:cs typeface="Comfortaa"/>
              <a:sym typeface="Comfortaa"/>
            </a:endParaRPr>
          </a:p>
          <a:p>
            <a:pPr indent="0" lvl="0" marL="457200" rtl="0" algn="l">
              <a:lnSpc>
                <a:spcPct val="150000"/>
              </a:lnSpc>
              <a:spcBef>
                <a:spcPts val="0"/>
              </a:spcBef>
              <a:spcAft>
                <a:spcPts val="0"/>
              </a:spcAft>
              <a:buNone/>
            </a:pPr>
            <a:r>
              <a:t/>
            </a:r>
            <a:endParaRPr b="1" sz="1300">
              <a:solidFill>
                <a:schemeClr val="dk1"/>
              </a:solidFill>
              <a:highlight>
                <a:srgbClr val="0091FF"/>
              </a:highlight>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Modifying Section 7-5, Section 7-6, Section 7-8, Section 7-9 of the Illinois Compiled Statutes (720 ILCS 5) to limit use of force</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Modifying Section 7 of the Illinois Compiled Statutes (870 ILCS 5) to prohibit use of flash-bangs grenades and stun grenades, grenade launchers, tear gas, and other chemical agents</a:t>
            </a:r>
            <a:endParaRPr b="1" sz="1100">
              <a:solidFill>
                <a:srgbClr val="FFFFFF"/>
              </a:solidFill>
              <a:latin typeface="Comfortaa"/>
              <a:ea typeface="Comfortaa"/>
              <a:cs typeface="Comfortaa"/>
              <a:sym typeface="Comfortaa"/>
            </a:endParaRPr>
          </a:p>
        </p:txBody>
      </p:sp>
      <p:sp>
        <p:nvSpPr>
          <p:cNvPr id="127" name="Google Shape;127;p17"/>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0" y="0"/>
            <a:ext cx="7772400" cy="10058400"/>
          </a:xfrm>
          <a:prstGeom prst="rect">
            <a:avLst/>
          </a:prstGeom>
          <a:noFill/>
          <a:ln>
            <a:noFill/>
          </a:ln>
        </p:spPr>
      </p:pic>
      <p:pic>
        <p:nvPicPr>
          <p:cNvPr id="133" name="Google Shape;133;p18"/>
          <p:cNvPicPr preferRelativeResize="0"/>
          <p:nvPr/>
        </p:nvPicPr>
        <p:blipFill rotWithShape="1">
          <a:blip r:embed="rId4">
            <a:alphaModFix amt="20000"/>
          </a:blip>
          <a:srcRect b="0" l="28265" r="28269" t="0"/>
          <a:stretch/>
        </p:blipFill>
        <p:spPr>
          <a:xfrm>
            <a:off x="-12" y="0"/>
            <a:ext cx="7772400" cy="10058402"/>
          </a:xfrm>
          <a:prstGeom prst="rect">
            <a:avLst/>
          </a:prstGeom>
          <a:noFill/>
          <a:ln>
            <a:noFill/>
          </a:ln>
        </p:spPr>
      </p:pic>
      <p:pic>
        <p:nvPicPr>
          <p:cNvPr id="134" name="Google Shape;134;p18"/>
          <p:cNvPicPr preferRelativeResize="0"/>
          <p:nvPr/>
        </p:nvPicPr>
        <p:blipFill>
          <a:blip r:embed="rId5">
            <a:alphaModFix/>
          </a:blip>
          <a:stretch>
            <a:fillRect/>
          </a:stretch>
        </p:blipFill>
        <p:spPr>
          <a:xfrm>
            <a:off x="104325" y="-442900"/>
            <a:ext cx="7296150" cy="10682750"/>
          </a:xfrm>
          <a:prstGeom prst="rect">
            <a:avLst/>
          </a:prstGeom>
          <a:noFill/>
          <a:ln>
            <a:noFill/>
          </a:ln>
        </p:spPr>
      </p:pic>
      <p:pic>
        <p:nvPicPr>
          <p:cNvPr id="135" name="Google Shape;135;p18"/>
          <p:cNvPicPr preferRelativeResize="0"/>
          <p:nvPr/>
        </p:nvPicPr>
        <p:blipFill>
          <a:blip r:embed="rId6">
            <a:alphaModFix/>
          </a:blip>
          <a:stretch>
            <a:fillRect/>
          </a:stretch>
        </p:blipFill>
        <p:spPr>
          <a:xfrm>
            <a:off x="-275100" y="8807916"/>
            <a:ext cx="8055003" cy="1891719"/>
          </a:xfrm>
          <a:prstGeom prst="rect">
            <a:avLst/>
          </a:prstGeom>
          <a:noFill/>
          <a:ln>
            <a:noFill/>
          </a:ln>
        </p:spPr>
      </p:pic>
      <p:pic>
        <p:nvPicPr>
          <p:cNvPr id="136" name="Google Shape;136;p18"/>
          <p:cNvPicPr preferRelativeResize="0"/>
          <p:nvPr/>
        </p:nvPicPr>
        <p:blipFill rotWithShape="1">
          <a:blip r:embed="rId7">
            <a:alphaModFix/>
          </a:blip>
          <a:srcRect b="15325" l="0" r="18533" t="0"/>
          <a:stretch/>
        </p:blipFill>
        <p:spPr>
          <a:xfrm>
            <a:off x="152400" y="9038282"/>
            <a:ext cx="1146336" cy="893578"/>
          </a:xfrm>
          <a:prstGeom prst="rect">
            <a:avLst/>
          </a:prstGeom>
          <a:noFill/>
          <a:ln>
            <a:noFill/>
          </a:ln>
        </p:spPr>
      </p:pic>
      <p:pic>
        <p:nvPicPr>
          <p:cNvPr id="137" name="Google Shape;137;p18"/>
          <p:cNvPicPr preferRelativeResize="0"/>
          <p:nvPr/>
        </p:nvPicPr>
        <p:blipFill rotWithShape="1">
          <a:blip r:embed="rId8">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138" name="Google Shape;138;p18"/>
          <p:cNvSpPr txBox="1"/>
          <p:nvPr/>
        </p:nvSpPr>
        <p:spPr>
          <a:xfrm>
            <a:off x="924000" y="658300"/>
            <a:ext cx="5924400" cy="80682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311150" lvl="0" marL="457200" rtl="0" algn="l">
              <a:lnSpc>
                <a:spcPct val="150000"/>
              </a:lnSpc>
              <a:spcBef>
                <a:spcPts val="0"/>
              </a:spcBef>
              <a:spcAft>
                <a:spcPts val="0"/>
              </a:spcAft>
              <a:buClr>
                <a:srgbClr val="FFFFFF"/>
              </a:buClr>
              <a:buSzPts val="1300"/>
              <a:buFont typeface="Comfortaa"/>
              <a:buChar char="❖"/>
            </a:pPr>
            <a:r>
              <a:rPr b="1" lang="en" sz="1300">
                <a:highlight>
                  <a:srgbClr val="0091FF"/>
                </a:highlight>
                <a:latin typeface="Comfortaa"/>
                <a:ea typeface="Comfortaa"/>
                <a:cs typeface="Comfortaa"/>
                <a:sym typeface="Comfortaa"/>
              </a:rPr>
              <a:t>Maintain systems of accountability by</a:t>
            </a:r>
            <a:endParaRPr b="1" sz="1300">
              <a:highlight>
                <a:srgbClr val="0091FF"/>
              </a:highlight>
              <a:latin typeface="Comfortaa"/>
              <a:ea typeface="Comfortaa"/>
              <a:cs typeface="Comfortaa"/>
              <a:sym typeface="Comfortaa"/>
            </a:endParaRPr>
          </a:p>
          <a:p>
            <a:pPr indent="0" lvl="0" marL="4572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Mandating stricter policies around certifying and decertifying police officers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Repealing Police Officer Bill of Rights, provided that police officers maintain their right to counsel</a:t>
            </a:r>
            <a:endParaRPr b="1" sz="1100">
              <a:solidFill>
                <a:srgbClr val="FFFFFF"/>
              </a:solidFill>
              <a:latin typeface="Comfortaa"/>
              <a:ea typeface="Comfortaa"/>
              <a:cs typeface="Comfortaa"/>
              <a:sym typeface="Comfortaa"/>
            </a:endParaRPr>
          </a:p>
          <a:p>
            <a:pPr indent="0" lvl="0" marL="9144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311150" lvl="0" marL="457200" rtl="0" algn="l">
              <a:lnSpc>
                <a:spcPct val="150000"/>
              </a:lnSpc>
              <a:spcBef>
                <a:spcPts val="0"/>
              </a:spcBef>
              <a:spcAft>
                <a:spcPts val="0"/>
              </a:spcAft>
              <a:buClr>
                <a:schemeClr val="lt1"/>
              </a:buClr>
              <a:buSzPts val="1300"/>
              <a:buFont typeface="Comfortaa"/>
              <a:buChar char="❖"/>
            </a:pPr>
            <a:r>
              <a:rPr b="1" lang="en" sz="1300">
                <a:solidFill>
                  <a:schemeClr val="dk1"/>
                </a:solidFill>
                <a:highlight>
                  <a:srgbClr val="0091FF"/>
                </a:highlight>
                <a:latin typeface="Comfortaa"/>
                <a:ea typeface="Comfortaa"/>
                <a:cs typeface="Comfortaa"/>
                <a:sym typeface="Comfortaa"/>
              </a:rPr>
              <a:t>Reduce police interaction by</a:t>
            </a:r>
            <a:endParaRPr b="1" sz="1300">
              <a:solidFill>
                <a:schemeClr val="dk1"/>
              </a:solidFill>
              <a:highlight>
                <a:srgbClr val="0091FF"/>
              </a:highlight>
              <a:latin typeface="Comfortaa"/>
              <a:ea typeface="Comfortaa"/>
              <a:cs typeface="Comfortaa"/>
              <a:sym typeface="Comfortaa"/>
            </a:endParaRPr>
          </a:p>
          <a:p>
            <a:pPr indent="0" lvl="0" marL="9144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Funding The S.A.F.E.R. Communities Fund to create Behavioral Intervention and Civilian Review Boards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Developing a Behavioral Health Unit that utilizes a range of strategies and approaches to provide  non-police  and  non-criminal  justice  system  responses  to  behavioral  health  and  crisis  incidents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Requiring all call-takers, dispatchers, and their supervisors to receive trauma-informed crisis intervention training that is adequate to enable them to identify, dispatch, and appropriately respond to calls for service that involve individuals in crisis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Prohibiting the use of Illinois State prisons and jails, District Attorney’s, and the Illinois Department of Children and Welfare Services moneys, personnel, or information management systems to investigate, interrogate, detain, detect, or arrest persons for immigration enforcement purposes</a:t>
            </a:r>
            <a:endParaRPr b="1" sz="1100">
              <a:solidFill>
                <a:srgbClr val="FFFFFF"/>
              </a:solidFill>
              <a:latin typeface="Comfortaa"/>
              <a:ea typeface="Comfortaa"/>
              <a:cs typeface="Comfortaa"/>
              <a:sym typeface="Comfortaa"/>
            </a:endParaRPr>
          </a:p>
          <a:p>
            <a:pPr indent="-298450" lvl="1" marL="914400" rtl="0" algn="l">
              <a:lnSpc>
                <a:spcPct val="150000"/>
              </a:lnSpc>
              <a:spcBef>
                <a:spcPts val="0"/>
              </a:spcBef>
              <a:spcAft>
                <a:spcPts val="0"/>
              </a:spcAft>
              <a:buClr>
                <a:srgbClr val="FFFFFF"/>
              </a:buClr>
              <a:buSzPts val="1100"/>
              <a:buFont typeface="Comfortaa"/>
              <a:buChar char="➢"/>
            </a:pPr>
            <a:r>
              <a:rPr b="1" lang="en" sz="1100">
                <a:solidFill>
                  <a:srgbClr val="FFFFFF"/>
                </a:solidFill>
                <a:latin typeface="Comfortaa"/>
                <a:ea typeface="Comfortaa"/>
                <a:cs typeface="Comfortaa"/>
                <a:sym typeface="Comfortaa"/>
              </a:rPr>
              <a:t>Establishing a State Community Public Safety Agency within the Illinois Department of Human Services to conduct research on non-carceral, non-punitive mechanisms to promote public safety and make grants for non-carceral, non-punitive interventions, pilot programs, and demonstration programs</a:t>
            </a:r>
            <a:endParaRPr b="1" sz="1100">
              <a:solidFill>
                <a:srgbClr val="FFFFFF"/>
              </a:solidFill>
              <a:latin typeface="Comfortaa"/>
              <a:ea typeface="Comfortaa"/>
              <a:cs typeface="Comfortaa"/>
              <a:sym typeface="Comfortaa"/>
            </a:endParaRPr>
          </a:p>
        </p:txBody>
      </p:sp>
      <p:sp>
        <p:nvSpPr>
          <p:cNvPr id="139" name="Google Shape;139;p18"/>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87000" y="-133359"/>
            <a:ext cx="7875450" cy="10191759"/>
          </a:xfrm>
          <a:prstGeom prst="rect">
            <a:avLst/>
          </a:prstGeom>
          <a:noFill/>
          <a:ln>
            <a:noFill/>
          </a:ln>
        </p:spPr>
      </p:pic>
      <p:pic>
        <p:nvPicPr>
          <p:cNvPr id="145" name="Google Shape;145;p19"/>
          <p:cNvPicPr preferRelativeResize="0"/>
          <p:nvPr/>
        </p:nvPicPr>
        <p:blipFill rotWithShape="1">
          <a:blip r:embed="rId4">
            <a:alphaModFix amt="10000"/>
          </a:blip>
          <a:srcRect b="0" l="24242" r="24242" t="0"/>
          <a:stretch/>
        </p:blipFill>
        <p:spPr>
          <a:xfrm>
            <a:off x="0" y="-133350"/>
            <a:ext cx="7875450" cy="10191750"/>
          </a:xfrm>
          <a:prstGeom prst="rect">
            <a:avLst/>
          </a:prstGeom>
          <a:noFill/>
          <a:ln>
            <a:noFill/>
          </a:ln>
        </p:spPr>
      </p:pic>
      <p:pic>
        <p:nvPicPr>
          <p:cNvPr id="146" name="Google Shape;146;p19"/>
          <p:cNvPicPr preferRelativeResize="0"/>
          <p:nvPr/>
        </p:nvPicPr>
        <p:blipFill>
          <a:blip r:embed="rId5">
            <a:alphaModFix/>
          </a:blip>
          <a:stretch>
            <a:fillRect/>
          </a:stretch>
        </p:blipFill>
        <p:spPr>
          <a:xfrm>
            <a:off x="246150" y="-388025"/>
            <a:ext cx="7280100" cy="10659240"/>
          </a:xfrm>
          <a:prstGeom prst="rect">
            <a:avLst/>
          </a:prstGeom>
          <a:noFill/>
          <a:ln>
            <a:noFill/>
          </a:ln>
        </p:spPr>
      </p:pic>
      <p:pic>
        <p:nvPicPr>
          <p:cNvPr id="147" name="Google Shape;147;p19"/>
          <p:cNvPicPr preferRelativeResize="0"/>
          <p:nvPr/>
        </p:nvPicPr>
        <p:blipFill>
          <a:blip r:embed="rId6">
            <a:alphaModFix/>
          </a:blip>
          <a:stretch>
            <a:fillRect/>
          </a:stretch>
        </p:blipFill>
        <p:spPr>
          <a:xfrm>
            <a:off x="-275100" y="8655516"/>
            <a:ext cx="8055003" cy="1891719"/>
          </a:xfrm>
          <a:prstGeom prst="rect">
            <a:avLst/>
          </a:prstGeom>
          <a:noFill/>
          <a:ln>
            <a:noFill/>
          </a:ln>
        </p:spPr>
      </p:pic>
      <p:pic>
        <p:nvPicPr>
          <p:cNvPr id="148" name="Google Shape;148;p19"/>
          <p:cNvPicPr preferRelativeResize="0"/>
          <p:nvPr/>
        </p:nvPicPr>
        <p:blipFill>
          <a:blip r:embed="rId7">
            <a:alphaModFix/>
          </a:blip>
          <a:stretch>
            <a:fillRect/>
          </a:stretch>
        </p:blipFill>
        <p:spPr>
          <a:xfrm>
            <a:off x="600075" y="-133350"/>
            <a:ext cx="2400300" cy="2286000"/>
          </a:xfrm>
          <a:prstGeom prst="rect">
            <a:avLst/>
          </a:prstGeom>
          <a:noFill/>
          <a:ln>
            <a:noFill/>
          </a:ln>
        </p:spPr>
      </p:pic>
      <p:sp>
        <p:nvSpPr>
          <p:cNvPr id="149" name="Google Shape;149;p19"/>
          <p:cNvSpPr txBox="1"/>
          <p:nvPr/>
        </p:nvSpPr>
        <p:spPr>
          <a:xfrm flipH="1">
            <a:off x="910500" y="461850"/>
            <a:ext cx="5799000" cy="168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solidFill>
                  <a:schemeClr val="dk1"/>
                </a:solidFill>
                <a:latin typeface="Oswald"/>
                <a:ea typeface="Oswald"/>
                <a:cs typeface="Oswald"/>
                <a:sym typeface="Oswald"/>
              </a:rPr>
              <a:t>SECTION 3:</a:t>
            </a:r>
            <a:endParaRPr b="1" sz="3000">
              <a:solidFill>
                <a:schemeClr val="dk1"/>
              </a:solidFill>
              <a:highlight>
                <a:srgbClr val="0A0A0A"/>
              </a:highlight>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b="1" sz="1000">
              <a:solidFill>
                <a:schemeClr val="dk1"/>
              </a:solidFill>
              <a:highlight>
                <a:srgbClr val="0A0A0A"/>
              </a:highlight>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en" sz="2000">
                <a:solidFill>
                  <a:schemeClr val="dk1"/>
                </a:solidFill>
                <a:latin typeface="Oswald"/>
                <a:ea typeface="Oswald"/>
                <a:cs typeface="Oswald"/>
                <a:sym typeface="Oswald"/>
              </a:rPr>
              <a:t>Ending the Carceral State, and Repairing Criminal-Legal System Harms</a:t>
            </a:r>
            <a:endParaRPr b="1" sz="2000">
              <a:solidFill>
                <a:schemeClr val="dk1"/>
              </a:solidFill>
              <a:latin typeface="Oswald"/>
              <a:ea typeface="Oswald"/>
              <a:cs typeface="Oswald"/>
              <a:sym typeface="Oswald"/>
            </a:endParaRPr>
          </a:p>
        </p:txBody>
      </p:sp>
      <p:pic>
        <p:nvPicPr>
          <p:cNvPr id="150" name="Google Shape;150;p19"/>
          <p:cNvPicPr preferRelativeResize="0"/>
          <p:nvPr/>
        </p:nvPicPr>
        <p:blipFill rotWithShape="1">
          <a:blip r:embed="rId8">
            <a:alphaModFix/>
          </a:blip>
          <a:srcRect b="15325" l="0" r="18533" t="0"/>
          <a:stretch/>
        </p:blipFill>
        <p:spPr>
          <a:xfrm>
            <a:off x="152400" y="9038282"/>
            <a:ext cx="1146336" cy="893578"/>
          </a:xfrm>
          <a:prstGeom prst="rect">
            <a:avLst/>
          </a:prstGeom>
          <a:noFill/>
          <a:ln>
            <a:noFill/>
          </a:ln>
        </p:spPr>
      </p:pic>
      <p:pic>
        <p:nvPicPr>
          <p:cNvPr id="151" name="Google Shape;151;p19"/>
          <p:cNvPicPr preferRelativeResize="0"/>
          <p:nvPr/>
        </p:nvPicPr>
        <p:blipFill rotWithShape="1">
          <a:blip r:embed="rId9">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pic>
        <p:nvPicPr>
          <p:cNvPr id="152" name="Google Shape;152;p19"/>
          <p:cNvPicPr preferRelativeResize="0"/>
          <p:nvPr/>
        </p:nvPicPr>
        <p:blipFill rotWithShape="1">
          <a:blip r:embed="rId10">
            <a:alphaModFix/>
          </a:blip>
          <a:srcRect b="20310" l="17602" r="-48767" t="26630"/>
          <a:stretch/>
        </p:blipFill>
        <p:spPr>
          <a:xfrm rot="10800000">
            <a:off x="-917988" y="1970000"/>
            <a:ext cx="3904650" cy="841575"/>
          </a:xfrm>
          <a:prstGeom prst="rect">
            <a:avLst/>
          </a:prstGeom>
          <a:noFill/>
          <a:ln>
            <a:noFill/>
          </a:ln>
        </p:spPr>
      </p:pic>
      <p:sp>
        <p:nvSpPr>
          <p:cNvPr id="153" name="Google Shape;153;p19"/>
          <p:cNvSpPr txBox="1"/>
          <p:nvPr/>
        </p:nvSpPr>
        <p:spPr>
          <a:xfrm>
            <a:off x="940050" y="2126250"/>
            <a:ext cx="5924400" cy="68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FFFFFF"/>
                </a:solidFill>
                <a:latin typeface="Oswald"/>
                <a:ea typeface="Oswald"/>
                <a:cs typeface="Oswald"/>
                <a:sym typeface="Oswald"/>
              </a:rPr>
              <a:t>THE BILL WOULD:</a:t>
            </a:r>
            <a:endParaRPr b="1" sz="2000">
              <a:solidFill>
                <a:srgbClr val="FFFFFF"/>
              </a:solidFill>
              <a:highlight>
                <a:schemeClr val="dk1"/>
              </a:highlight>
              <a:latin typeface="Oswald"/>
              <a:ea typeface="Oswald"/>
              <a:cs typeface="Oswald"/>
              <a:sym typeface="Oswald"/>
            </a:endParaRPr>
          </a:p>
          <a:p>
            <a:pPr indent="0" lvl="0" marL="0" rtl="0" algn="l">
              <a:spcBef>
                <a:spcPts val="0"/>
              </a:spcBef>
              <a:spcAft>
                <a:spcPts val="0"/>
              </a:spcAft>
              <a:buNone/>
            </a:pPr>
            <a:r>
              <a:t/>
            </a:r>
            <a:endParaRPr b="1" sz="1000">
              <a:solidFill>
                <a:srgbClr val="FFFFFF"/>
              </a:solidFill>
              <a:highlight>
                <a:schemeClr val="dk1"/>
              </a:highlight>
              <a:latin typeface="Oswald"/>
              <a:ea typeface="Oswald"/>
              <a:cs typeface="Oswald"/>
              <a:sym typeface="Oswald"/>
            </a:endParaRPr>
          </a:p>
          <a:p>
            <a:pPr indent="-311150" lvl="0" marL="457200" rtl="0" algn="l">
              <a:lnSpc>
                <a:spcPct val="130000"/>
              </a:lnSpc>
              <a:spcBef>
                <a:spcPts val="0"/>
              </a:spcBef>
              <a:spcAft>
                <a:spcPts val="0"/>
              </a:spcAft>
              <a:buClr>
                <a:srgbClr val="FFFFFF"/>
              </a:buClr>
              <a:buSzPts val="1300"/>
              <a:buFont typeface="Comfortaa"/>
              <a:buChar char="❖"/>
            </a:pPr>
            <a:r>
              <a:rPr b="1" lang="en" sz="1300">
                <a:highlight>
                  <a:srgbClr val="44D7B6"/>
                </a:highlight>
                <a:latin typeface="Comfortaa"/>
                <a:ea typeface="Comfortaa"/>
                <a:cs typeface="Comfortaa"/>
                <a:sym typeface="Comfortaa"/>
              </a:rPr>
              <a:t>Directly make changes to the federal criminal-legal system, including changes to the policing, prosecution, sentencing, and jailing practices that have disproportionately criminalized Black and Brown communities, LGBTQIA people, Indigenous people, and disabled people. Specific changes include, but are not limited to</a:t>
            </a:r>
            <a:endParaRPr b="1" sz="1300">
              <a:highlight>
                <a:srgbClr val="44D7B6"/>
              </a:highlight>
              <a:latin typeface="Comfortaa"/>
              <a:ea typeface="Comfortaa"/>
              <a:cs typeface="Comfortaa"/>
              <a:sym typeface="Comfortaa"/>
            </a:endParaRPr>
          </a:p>
          <a:p>
            <a:pPr indent="0" lvl="0" marL="457200" rtl="0" algn="l">
              <a:lnSpc>
                <a:spcPct val="130000"/>
              </a:lnSpc>
              <a:spcBef>
                <a:spcPts val="0"/>
              </a:spcBef>
              <a:spcAft>
                <a:spcPts val="0"/>
              </a:spcAft>
              <a:buNone/>
            </a:pPr>
            <a:r>
              <a:t/>
            </a:r>
            <a:endParaRPr b="1" sz="1300">
              <a:highlight>
                <a:srgbClr val="44D7B6"/>
              </a:highlight>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Eliminating the use of electronic monitoring, including ankle monitors, smartphone applications, and any other tool used to track location</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Ending civil asset forfeiture</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Abolishing mandatory minimum sentencing laws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Ending life sentences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Mandating an immediate moratorium shall be enacted on new prison, jail, and youth correctional and detention center construction</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Developing a time-bound plan to close all federal prisons and immigration detention centers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Mandating immediate resentencing and early sentence termination of sentences for any person who was convicted solely of a drug offense</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Creating a Decriminalization Commission to review the State criminal code and publish a report outlining recommendations</a:t>
            </a:r>
            <a:endParaRPr b="1" sz="1300">
              <a:solidFill>
                <a:srgbClr val="FFFFFF"/>
              </a:solidFill>
              <a:latin typeface="Comfortaa"/>
              <a:ea typeface="Comfortaa"/>
              <a:cs typeface="Comfortaa"/>
              <a:sym typeface="Comfortaa"/>
            </a:endParaRPr>
          </a:p>
          <a:p>
            <a:pPr indent="0" lvl="0" marL="914400" rtl="0" algn="l">
              <a:lnSpc>
                <a:spcPct val="130000"/>
              </a:lnSpc>
              <a:spcBef>
                <a:spcPts val="0"/>
              </a:spcBef>
              <a:spcAft>
                <a:spcPts val="0"/>
              </a:spcAft>
              <a:buNone/>
            </a:pPr>
            <a:r>
              <a:t/>
            </a:r>
            <a:endParaRPr b="1" sz="1100">
              <a:solidFill>
                <a:srgbClr val="FFFFFF"/>
              </a:solidFill>
              <a:latin typeface="Comfortaa"/>
              <a:ea typeface="Comfortaa"/>
              <a:cs typeface="Comfortaa"/>
              <a:sym typeface="Comfortaa"/>
            </a:endParaRPr>
          </a:p>
        </p:txBody>
      </p:sp>
      <p:sp>
        <p:nvSpPr>
          <p:cNvPr id="154" name="Google Shape;154;p19"/>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0"/>
          <p:cNvPicPr preferRelativeResize="0"/>
          <p:nvPr/>
        </p:nvPicPr>
        <p:blipFill>
          <a:blip r:embed="rId3">
            <a:alphaModFix/>
          </a:blip>
          <a:stretch>
            <a:fillRect/>
          </a:stretch>
        </p:blipFill>
        <p:spPr>
          <a:xfrm>
            <a:off x="0" y="0"/>
            <a:ext cx="7772400" cy="10058400"/>
          </a:xfrm>
          <a:prstGeom prst="rect">
            <a:avLst/>
          </a:prstGeom>
          <a:noFill/>
          <a:ln>
            <a:noFill/>
          </a:ln>
        </p:spPr>
      </p:pic>
      <p:pic>
        <p:nvPicPr>
          <p:cNvPr id="160" name="Google Shape;160;p20"/>
          <p:cNvPicPr preferRelativeResize="0"/>
          <p:nvPr/>
        </p:nvPicPr>
        <p:blipFill rotWithShape="1">
          <a:blip r:embed="rId4">
            <a:alphaModFix amt="20000"/>
          </a:blip>
          <a:srcRect b="0" l="24242" r="24242" t="0"/>
          <a:stretch/>
        </p:blipFill>
        <p:spPr>
          <a:xfrm>
            <a:off x="0" y="0"/>
            <a:ext cx="7772400" cy="10058400"/>
          </a:xfrm>
          <a:prstGeom prst="rect">
            <a:avLst/>
          </a:prstGeom>
          <a:noFill/>
          <a:ln>
            <a:noFill/>
          </a:ln>
        </p:spPr>
      </p:pic>
      <p:pic>
        <p:nvPicPr>
          <p:cNvPr id="161" name="Google Shape;161;p20"/>
          <p:cNvPicPr preferRelativeResize="0"/>
          <p:nvPr/>
        </p:nvPicPr>
        <p:blipFill>
          <a:blip r:embed="rId5">
            <a:alphaModFix/>
          </a:blip>
          <a:stretch>
            <a:fillRect/>
          </a:stretch>
        </p:blipFill>
        <p:spPr>
          <a:xfrm>
            <a:off x="169950" y="-397550"/>
            <a:ext cx="7280100" cy="10659240"/>
          </a:xfrm>
          <a:prstGeom prst="rect">
            <a:avLst/>
          </a:prstGeom>
          <a:noFill/>
          <a:ln>
            <a:noFill/>
          </a:ln>
        </p:spPr>
      </p:pic>
      <p:pic>
        <p:nvPicPr>
          <p:cNvPr id="162" name="Google Shape;162;p20"/>
          <p:cNvPicPr preferRelativeResize="0"/>
          <p:nvPr/>
        </p:nvPicPr>
        <p:blipFill>
          <a:blip r:embed="rId6">
            <a:alphaModFix/>
          </a:blip>
          <a:stretch>
            <a:fillRect/>
          </a:stretch>
        </p:blipFill>
        <p:spPr>
          <a:xfrm>
            <a:off x="-275100" y="8655516"/>
            <a:ext cx="8055003" cy="1891719"/>
          </a:xfrm>
          <a:prstGeom prst="rect">
            <a:avLst/>
          </a:prstGeom>
          <a:noFill/>
          <a:ln>
            <a:noFill/>
          </a:ln>
        </p:spPr>
      </p:pic>
      <p:pic>
        <p:nvPicPr>
          <p:cNvPr id="163" name="Google Shape;163;p20"/>
          <p:cNvPicPr preferRelativeResize="0"/>
          <p:nvPr/>
        </p:nvPicPr>
        <p:blipFill rotWithShape="1">
          <a:blip r:embed="rId7">
            <a:alphaModFix/>
          </a:blip>
          <a:srcRect b="15325" l="0" r="18533" t="0"/>
          <a:stretch/>
        </p:blipFill>
        <p:spPr>
          <a:xfrm>
            <a:off x="152400" y="9038282"/>
            <a:ext cx="1146336" cy="893578"/>
          </a:xfrm>
          <a:prstGeom prst="rect">
            <a:avLst/>
          </a:prstGeom>
          <a:noFill/>
          <a:ln>
            <a:noFill/>
          </a:ln>
        </p:spPr>
      </p:pic>
      <p:pic>
        <p:nvPicPr>
          <p:cNvPr id="164" name="Google Shape;164;p20"/>
          <p:cNvPicPr preferRelativeResize="0"/>
          <p:nvPr/>
        </p:nvPicPr>
        <p:blipFill rotWithShape="1">
          <a:blip r:embed="rId8">
            <a:alphaModFix/>
          </a:blip>
          <a:srcRect b="0" l="0" r="0" t="0"/>
          <a:stretch/>
        </p:blipFill>
        <p:spPr>
          <a:xfrm>
            <a:off x="6347000" y="9291547"/>
            <a:ext cx="1146325" cy="436340"/>
          </a:xfrm>
          <a:prstGeom prst="rect">
            <a:avLst/>
          </a:prstGeom>
          <a:noFill/>
          <a:ln cap="flat" cmpd="sng" w="38100">
            <a:solidFill>
              <a:srgbClr val="F4C82D"/>
            </a:solidFill>
            <a:prstDash val="solid"/>
            <a:round/>
            <a:headEnd len="sm" w="sm" type="none"/>
            <a:tailEnd len="sm" w="sm" type="none"/>
          </a:ln>
        </p:spPr>
      </p:pic>
      <p:sp>
        <p:nvSpPr>
          <p:cNvPr id="165" name="Google Shape;165;p20"/>
          <p:cNvSpPr txBox="1"/>
          <p:nvPr/>
        </p:nvSpPr>
        <p:spPr>
          <a:xfrm>
            <a:off x="1363950" y="9185459"/>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sp>
        <p:nvSpPr>
          <p:cNvPr id="166" name="Google Shape;166;p20"/>
          <p:cNvSpPr txBox="1"/>
          <p:nvPr/>
        </p:nvSpPr>
        <p:spPr>
          <a:xfrm>
            <a:off x="790200" y="536525"/>
            <a:ext cx="5924400" cy="8349300"/>
          </a:xfrm>
          <a:prstGeom prst="rect">
            <a:avLst/>
          </a:prstGeom>
          <a:noFill/>
          <a:ln>
            <a:noFill/>
          </a:ln>
        </p:spPr>
        <p:txBody>
          <a:bodyPr anchorCtr="0" anchor="ctr" bIns="91425" lIns="91425" spcFirstLastPara="1" rIns="91425" wrap="square" tIns="91425">
            <a:noAutofit/>
          </a:bodyPr>
          <a:lstStyle/>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Decriminalizing and retroactively expunging drug offenses.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Making any offense that is a Class C misdemeanor, Class B misdemeanor, or punishable by a fine non-arrestable</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Repealing the Statewide Gang Database Act</a:t>
            </a:r>
            <a:endParaRPr b="1" sz="1300">
              <a:solidFill>
                <a:srgbClr val="FFFFFF"/>
              </a:solidFill>
              <a:latin typeface="Comfortaa"/>
              <a:ea typeface="Comfortaa"/>
              <a:cs typeface="Comfortaa"/>
              <a:sym typeface="Comfortaa"/>
            </a:endParaRPr>
          </a:p>
          <a:p>
            <a:pPr indent="0" lvl="0" marL="1371600" rtl="0" algn="l">
              <a:lnSpc>
                <a:spcPct val="150000"/>
              </a:lnSpc>
              <a:spcBef>
                <a:spcPts val="0"/>
              </a:spcBef>
              <a:spcAft>
                <a:spcPts val="0"/>
              </a:spcAft>
              <a:buNone/>
            </a:pPr>
            <a:r>
              <a:t/>
            </a:r>
            <a:endParaRPr b="1" sz="1100">
              <a:solidFill>
                <a:srgbClr val="FFFFFF"/>
              </a:solidFill>
              <a:latin typeface="Comfortaa"/>
              <a:ea typeface="Comfortaa"/>
              <a:cs typeface="Comfortaa"/>
              <a:sym typeface="Comfortaa"/>
            </a:endParaRPr>
          </a:p>
          <a:p>
            <a:pPr indent="-311150" lvl="0" marL="457200" rtl="0" algn="l">
              <a:lnSpc>
                <a:spcPct val="150000"/>
              </a:lnSpc>
              <a:spcBef>
                <a:spcPts val="0"/>
              </a:spcBef>
              <a:spcAft>
                <a:spcPts val="0"/>
              </a:spcAft>
              <a:buClr>
                <a:srgbClr val="FFFFFF"/>
              </a:buClr>
              <a:buSzPts val="1300"/>
              <a:buFont typeface="Comfortaa"/>
              <a:buChar char="❖"/>
            </a:pPr>
            <a:r>
              <a:rPr b="1" lang="en" sz="1300">
                <a:highlight>
                  <a:srgbClr val="44D7B6"/>
                </a:highlight>
                <a:latin typeface="Comfortaa"/>
                <a:ea typeface="Comfortaa"/>
                <a:cs typeface="Comfortaa"/>
                <a:sym typeface="Comfortaa"/>
              </a:rPr>
              <a:t>Implement changes to repair and harm done to formerly and currently incarcerated individuals by</a:t>
            </a:r>
            <a:endParaRPr b="1" sz="1300">
              <a:highlight>
                <a:srgbClr val="44D7B6"/>
              </a:highlight>
              <a:latin typeface="Comfortaa"/>
              <a:ea typeface="Comfortaa"/>
              <a:cs typeface="Comfortaa"/>
              <a:sym typeface="Comfortaa"/>
            </a:endParaRPr>
          </a:p>
          <a:p>
            <a:pPr indent="0" lvl="0" marL="457200" rtl="0" algn="l">
              <a:lnSpc>
                <a:spcPct val="150000"/>
              </a:lnSpc>
              <a:spcBef>
                <a:spcPts val="0"/>
              </a:spcBef>
              <a:spcAft>
                <a:spcPts val="0"/>
              </a:spcAft>
              <a:buNone/>
            </a:pPr>
            <a:r>
              <a:t/>
            </a:r>
            <a:endParaRPr b="1" sz="1300">
              <a:highlight>
                <a:srgbClr val="44D7B6"/>
              </a:highlight>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Banning solitary confinement</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Applying the State minimum wage to incarcerated workers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Prohibiting bans on in-person, contact visits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Prohibiting body cavity searches, visual cavity searches, and strip searches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Eliminating use of restraints, including restraints which interfere with d/Deaf and hard of hearing people’s ability to communicate in ASL</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Implementing guidelines for increased automatic expungement</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Requiring all State and local occupational licensing boards and agencies to adopt fair chance licensing protections</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Allowing all incarcerated individuals to vote</a:t>
            </a:r>
            <a:endParaRPr b="1" sz="1300">
              <a:solidFill>
                <a:srgbClr val="FFFFFF"/>
              </a:solidFill>
              <a:latin typeface="Comfortaa"/>
              <a:ea typeface="Comfortaa"/>
              <a:cs typeface="Comfortaa"/>
              <a:sym typeface="Comfortaa"/>
            </a:endParaRPr>
          </a:p>
          <a:p>
            <a:pPr indent="-311150" lvl="1" marL="914400" rtl="0" algn="l">
              <a:lnSpc>
                <a:spcPct val="130000"/>
              </a:lnSpc>
              <a:spcBef>
                <a:spcPts val="0"/>
              </a:spcBef>
              <a:spcAft>
                <a:spcPts val="0"/>
              </a:spcAft>
              <a:buClr>
                <a:srgbClr val="FFFFFF"/>
              </a:buClr>
              <a:buSzPts val="1300"/>
              <a:buFont typeface="Comfortaa"/>
              <a:buChar char="➢"/>
            </a:pPr>
            <a:r>
              <a:rPr b="1" lang="en" sz="1300">
                <a:solidFill>
                  <a:srgbClr val="FFFFFF"/>
                </a:solidFill>
                <a:latin typeface="Comfortaa"/>
                <a:ea typeface="Comfortaa"/>
                <a:cs typeface="Comfortaa"/>
                <a:sym typeface="Comfortaa"/>
              </a:rPr>
              <a:t>Reducing burden of legal financial obligations through debt forgiveness, fee cuts, and caps on monetary penalties</a:t>
            </a:r>
            <a:endParaRPr b="1" sz="1300">
              <a:solidFill>
                <a:srgbClr val="FFFFFF"/>
              </a:solidFill>
              <a:latin typeface="Comfortaa"/>
              <a:ea typeface="Comfortaa"/>
              <a:cs typeface="Comfortaa"/>
              <a:sym typeface="Comfortaa"/>
            </a:endParaRPr>
          </a:p>
          <a:p>
            <a:pPr indent="0" lvl="0" marL="914400" rtl="0" algn="l">
              <a:lnSpc>
                <a:spcPct val="130000"/>
              </a:lnSpc>
              <a:spcBef>
                <a:spcPts val="0"/>
              </a:spcBef>
              <a:spcAft>
                <a:spcPts val="0"/>
              </a:spcAft>
              <a:buNone/>
            </a:pPr>
            <a:r>
              <a:t/>
            </a:r>
            <a:endParaRPr b="1" sz="1300">
              <a:solidFill>
                <a:srgbClr val="FFFFFF"/>
              </a:solidFill>
              <a:latin typeface="Comfortaa"/>
              <a:ea typeface="Comfortaa"/>
              <a:cs typeface="Comfortaa"/>
              <a:sym typeface="Comfortaa"/>
            </a:endParaRPr>
          </a:p>
          <a:p>
            <a:pPr indent="-311150" lvl="0" marL="457200" rtl="0" algn="l">
              <a:lnSpc>
                <a:spcPct val="150000"/>
              </a:lnSpc>
              <a:spcBef>
                <a:spcPts val="0"/>
              </a:spcBef>
              <a:spcAft>
                <a:spcPts val="0"/>
              </a:spcAft>
              <a:buClr>
                <a:schemeClr val="lt1"/>
              </a:buClr>
              <a:buSzPts val="1300"/>
              <a:buFont typeface="Comfortaa"/>
              <a:buChar char="❖"/>
            </a:pPr>
            <a:r>
              <a:rPr b="1" lang="en" sz="1300">
                <a:solidFill>
                  <a:schemeClr val="dk1"/>
                </a:solidFill>
                <a:highlight>
                  <a:srgbClr val="44D7B6"/>
                </a:highlight>
                <a:latin typeface="Comfortaa"/>
                <a:ea typeface="Comfortaa"/>
                <a:cs typeface="Comfortaa"/>
                <a:sym typeface="Comfortaa"/>
              </a:rPr>
              <a:t>Increase access to legal representation by establishing the Illinois Legal Services Fund</a:t>
            </a:r>
            <a:endParaRPr b="1" sz="1300">
              <a:solidFill>
                <a:srgbClr val="FFFFFF"/>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1"/>
          <p:cNvPicPr preferRelativeResize="0"/>
          <p:nvPr/>
        </p:nvPicPr>
        <p:blipFill>
          <a:blip r:embed="rId3">
            <a:alphaModFix/>
          </a:blip>
          <a:stretch>
            <a:fillRect/>
          </a:stretch>
        </p:blipFill>
        <p:spPr>
          <a:xfrm>
            <a:off x="0" y="0"/>
            <a:ext cx="7772400" cy="10058400"/>
          </a:xfrm>
          <a:prstGeom prst="rect">
            <a:avLst/>
          </a:prstGeom>
          <a:noFill/>
          <a:ln>
            <a:noFill/>
          </a:ln>
        </p:spPr>
      </p:pic>
      <p:pic>
        <p:nvPicPr>
          <p:cNvPr id="172" name="Google Shape;172;p21"/>
          <p:cNvPicPr preferRelativeResize="0"/>
          <p:nvPr/>
        </p:nvPicPr>
        <p:blipFill rotWithShape="1">
          <a:blip r:embed="rId4">
            <a:alphaModFix amt="16000"/>
          </a:blip>
          <a:srcRect b="0" l="23897" r="26501" t="6751"/>
          <a:stretch/>
        </p:blipFill>
        <p:spPr>
          <a:xfrm>
            <a:off x="0" y="0"/>
            <a:ext cx="7772402" cy="9739551"/>
          </a:xfrm>
          <a:prstGeom prst="rect">
            <a:avLst/>
          </a:prstGeom>
          <a:noFill/>
          <a:ln>
            <a:noFill/>
          </a:ln>
        </p:spPr>
      </p:pic>
      <p:pic>
        <p:nvPicPr>
          <p:cNvPr id="173" name="Google Shape;173;p21"/>
          <p:cNvPicPr preferRelativeResize="0"/>
          <p:nvPr/>
        </p:nvPicPr>
        <p:blipFill>
          <a:blip r:embed="rId5">
            <a:alphaModFix/>
          </a:blip>
          <a:stretch>
            <a:fillRect/>
          </a:stretch>
        </p:blipFill>
        <p:spPr>
          <a:xfrm>
            <a:off x="57625" y="-440984"/>
            <a:ext cx="7504750" cy="10988216"/>
          </a:xfrm>
          <a:prstGeom prst="rect">
            <a:avLst/>
          </a:prstGeom>
          <a:noFill/>
          <a:ln>
            <a:noFill/>
          </a:ln>
        </p:spPr>
      </p:pic>
      <p:pic>
        <p:nvPicPr>
          <p:cNvPr id="174" name="Google Shape;174;p21"/>
          <p:cNvPicPr preferRelativeResize="0"/>
          <p:nvPr/>
        </p:nvPicPr>
        <p:blipFill>
          <a:blip r:embed="rId6">
            <a:alphaModFix/>
          </a:blip>
          <a:stretch>
            <a:fillRect/>
          </a:stretch>
        </p:blipFill>
        <p:spPr>
          <a:xfrm>
            <a:off x="-275100" y="8655516"/>
            <a:ext cx="8055003" cy="1891719"/>
          </a:xfrm>
          <a:prstGeom prst="rect">
            <a:avLst/>
          </a:prstGeom>
          <a:noFill/>
          <a:ln>
            <a:noFill/>
          </a:ln>
        </p:spPr>
      </p:pic>
      <p:pic>
        <p:nvPicPr>
          <p:cNvPr id="175" name="Google Shape;175;p21"/>
          <p:cNvPicPr preferRelativeResize="0"/>
          <p:nvPr/>
        </p:nvPicPr>
        <p:blipFill rotWithShape="1">
          <a:blip r:embed="rId7">
            <a:alphaModFix/>
          </a:blip>
          <a:srcRect b="15325" l="0" r="18533" t="0"/>
          <a:stretch/>
        </p:blipFill>
        <p:spPr>
          <a:xfrm>
            <a:off x="152400" y="9038282"/>
            <a:ext cx="1146336" cy="893578"/>
          </a:xfrm>
          <a:prstGeom prst="rect">
            <a:avLst/>
          </a:prstGeom>
          <a:noFill/>
          <a:ln>
            <a:noFill/>
          </a:ln>
        </p:spPr>
      </p:pic>
      <p:pic>
        <p:nvPicPr>
          <p:cNvPr id="176" name="Google Shape;176;p21"/>
          <p:cNvPicPr preferRelativeResize="0"/>
          <p:nvPr/>
        </p:nvPicPr>
        <p:blipFill rotWithShape="1">
          <a:blip r:embed="rId8">
            <a:alphaModFix/>
          </a:blip>
          <a:srcRect b="0" l="0" r="0" t="0"/>
          <a:stretch/>
        </p:blipFill>
        <p:spPr>
          <a:xfrm>
            <a:off x="6347000" y="9215347"/>
            <a:ext cx="1146325" cy="436340"/>
          </a:xfrm>
          <a:prstGeom prst="rect">
            <a:avLst/>
          </a:prstGeom>
          <a:noFill/>
          <a:ln cap="flat" cmpd="sng" w="38100">
            <a:solidFill>
              <a:srgbClr val="F4C82D"/>
            </a:solidFill>
            <a:prstDash val="solid"/>
            <a:round/>
            <a:headEnd len="sm" w="sm" type="none"/>
            <a:tailEnd len="sm" w="sm" type="none"/>
          </a:ln>
        </p:spPr>
      </p:pic>
      <p:sp>
        <p:nvSpPr>
          <p:cNvPr id="177" name="Google Shape;177;p21"/>
          <p:cNvSpPr txBox="1"/>
          <p:nvPr/>
        </p:nvSpPr>
        <p:spPr>
          <a:xfrm>
            <a:off x="1363950" y="9290234"/>
            <a:ext cx="4776900" cy="5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000">
                <a:solidFill>
                  <a:srgbClr val="FFFFFF"/>
                </a:solidFill>
                <a:latin typeface="Comfortaa"/>
                <a:ea typeface="Comfortaa"/>
                <a:cs typeface="Comfortaa"/>
                <a:sym typeface="Comfortaa"/>
              </a:rPr>
              <a:t>The BREATHE Act is a project of the Movement for Black Lives’ 501(c)4 Electoral Justice Project. Contact us at policy@m4bl.org.</a:t>
            </a:r>
            <a:endParaRPr b="1" i="1" sz="1000">
              <a:solidFill>
                <a:srgbClr val="FFFFFF"/>
              </a:solidFill>
              <a:latin typeface="Comfortaa"/>
              <a:ea typeface="Comfortaa"/>
              <a:cs typeface="Comfortaa"/>
              <a:sym typeface="Comfortaa"/>
            </a:endParaRPr>
          </a:p>
        </p:txBody>
      </p:sp>
      <p:pic>
        <p:nvPicPr>
          <p:cNvPr id="178" name="Google Shape;178;p21"/>
          <p:cNvPicPr preferRelativeResize="0"/>
          <p:nvPr/>
        </p:nvPicPr>
        <p:blipFill rotWithShape="1">
          <a:blip r:embed="rId9">
            <a:alphaModFix/>
          </a:blip>
          <a:srcRect b="20310" l="-38667" r="7502" t="26630"/>
          <a:stretch/>
        </p:blipFill>
        <p:spPr>
          <a:xfrm>
            <a:off x="-917988" y="1893800"/>
            <a:ext cx="3904650" cy="841575"/>
          </a:xfrm>
          <a:prstGeom prst="rect">
            <a:avLst/>
          </a:prstGeom>
          <a:noFill/>
          <a:ln>
            <a:noFill/>
          </a:ln>
        </p:spPr>
      </p:pic>
      <p:pic>
        <p:nvPicPr>
          <p:cNvPr id="179" name="Google Shape;179;p21"/>
          <p:cNvPicPr preferRelativeResize="0"/>
          <p:nvPr/>
        </p:nvPicPr>
        <p:blipFill>
          <a:blip r:embed="rId10">
            <a:alphaModFix/>
          </a:blip>
          <a:stretch>
            <a:fillRect/>
          </a:stretch>
        </p:blipFill>
        <p:spPr>
          <a:xfrm>
            <a:off x="628650" y="-23812"/>
            <a:ext cx="2190750" cy="1990725"/>
          </a:xfrm>
          <a:prstGeom prst="rect">
            <a:avLst/>
          </a:prstGeom>
          <a:noFill/>
          <a:ln>
            <a:noFill/>
          </a:ln>
        </p:spPr>
      </p:pic>
      <p:sp>
        <p:nvSpPr>
          <p:cNvPr id="180" name="Google Shape;180;p21"/>
          <p:cNvSpPr txBox="1"/>
          <p:nvPr/>
        </p:nvSpPr>
        <p:spPr>
          <a:xfrm>
            <a:off x="940050" y="2001799"/>
            <a:ext cx="5924400" cy="74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swald"/>
                <a:ea typeface="Oswald"/>
                <a:cs typeface="Oswald"/>
                <a:sym typeface="Oswald"/>
              </a:rPr>
              <a:t>T</a:t>
            </a:r>
            <a:r>
              <a:rPr b="1" lang="en" sz="2000">
                <a:solidFill>
                  <a:srgbClr val="FFFFFF"/>
                </a:solidFill>
                <a:latin typeface="Oswald"/>
                <a:ea typeface="Oswald"/>
                <a:cs typeface="Oswald"/>
                <a:sym typeface="Oswald"/>
              </a:rPr>
              <a:t>HE BILL WOULD:</a:t>
            </a:r>
            <a:endParaRPr b="1" sz="1000">
              <a:solidFill>
                <a:srgbClr val="FFFFFF"/>
              </a:solidFill>
              <a:highlight>
                <a:schemeClr val="dk1"/>
              </a:highlight>
              <a:latin typeface="Oswald"/>
              <a:ea typeface="Oswald"/>
              <a:cs typeface="Oswald"/>
              <a:sym typeface="Oswald"/>
            </a:endParaRPr>
          </a:p>
          <a:p>
            <a:pPr indent="-311150" lvl="0" marL="457200" rtl="0" algn="l">
              <a:lnSpc>
                <a:spcPct val="130000"/>
              </a:lnSpc>
              <a:spcBef>
                <a:spcPts val="0"/>
              </a:spcBef>
              <a:spcAft>
                <a:spcPts val="0"/>
              </a:spcAft>
              <a:buClr>
                <a:srgbClr val="FFFFFF"/>
              </a:buClr>
              <a:buSzPts val="1300"/>
              <a:buFont typeface="Comfortaa"/>
              <a:buChar char="❖"/>
            </a:pPr>
            <a:r>
              <a:rPr b="1" lang="en" sz="1300">
                <a:highlight>
                  <a:srgbClr val="B620E0"/>
                </a:highlight>
                <a:latin typeface="Comfortaa"/>
                <a:ea typeface="Comfortaa"/>
                <a:cs typeface="Comfortaa"/>
                <a:sym typeface="Comfortaa"/>
              </a:rPr>
              <a:t>Redistribute resources to repair harm from police violence and the War on Drugs by</a:t>
            </a:r>
            <a:endParaRPr b="1" sz="1300">
              <a:highlight>
                <a:srgbClr val="B620E0"/>
              </a:highlight>
              <a:latin typeface="Comfortaa"/>
              <a:ea typeface="Comfortaa"/>
              <a:cs typeface="Comfortaa"/>
              <a:sym typeface="Comfortaa"/>
            </a:endParaRPr>
          </a:p>
          <a:p>
            <a:pPr indent="0" lvl="0" marL="0" rtl="0" algn="l">
              <a:lnSpc>
                <a:spcPct val="150000"/>
              </a:lnSpc>
              <a:spcBef>
                <a:spcPts val="0"/>
              </a:spcBef>
              <a:spcAft>
                <a:spcPts val="0"/>
              </a:spcAft>
              <a:buNone/>
            </a:pPr>
            <a:r>
              <a:t/>
            </a:r>
            <a:endParaRPr b="1" sz="1050">
              <a:solidFill>
                <a:srgbClr val="FFFFFF"/>
              </a:solidFill>
              <a:latin typeface="Comfortaa"/>
              <a:ea typeface="Comfortaa"/>
              <a:cs typeface="Comfortaa"/>
              <a:sym typeface="Comfortaa"/>
            </a:endParaRPr>
          </a:p>
          <a:p>
            <a:pPr indent="-295275" lvl="1" marL="914400" rtl="0" algn="l">
              <a:lnSpc>
                <a:spcPct val="150000"/>
              </a:lnSpc>
              <a:spcBef>
                <a:spcPts val="0"/>
              </a:spcBef>
              <a:spcAft>
                <a:spcPts val="0"/>
              </a:spcAft>
              <a:buClr>
                <a:srgbClr val="FFFFFF"/>
              </a:buClr>
              <a:buSzPts val="1050"/>
              <a:buFont typeface="Comfortaa"/>
              <a:buChar char="➢"/>
            </a:pPr>
            <a:r>
              <a:rPr b="1" lang="en" sz="1050">
                <a:solidFill>
                  <a:srgbClr val="FFFFFF"/>
                </a:solidFill>
                <a:latin typeface="Comfortaa"/>
                <a:ea typeface="Comfortaa"/>
                <a:cs typeface="Comfortaa"/>
                <a:sym typeface="Comfortaa"/>
              </a:rPr>
              <a:t>Establishing an independent Illinois Police Reparations Commission that will operate a Police Violence Reparations Fund and begin the process of making reparation by February 1, 2022</a:t>
            </a:r>
            <a:endParaRPr b="1" sz="1050">
              <a:solidFill>
                <a:srgbClr val="FFFFFF"/>
              </a:solidFill>
              <a:latin typeface="Comfortaa"/>
              <a:ea typeface="Comfortaa"/>
              <a:cs typeface="Comfortaa"/>
              <a:sym typeface="Comfortaa"/>
            </a:endParaRPr>
          </a:p>
          <a:p>
            <a:pPr indent="-295275" lvl="1" marL="914400" rtl="0" algn="l">
              <a:lnSpc>
                <a:spcPct val="150000"/>
              </a:lnSpc>
              <a:spcBef>
                <a:spcPts val="0"/>
              </a:spcBef>
              <a:spcAft>
                <a:spcPts val="0"/>
              </a:spcAft>
              <a:buClr>
                <a:srgbClr val="FFFFFF"/>
              </a:buClr>
              <a:buSzPts val="1050"/>
              <a:buFont typeface="Comfortaa"/>
              <a:buChar char="➢"/>
            </a:pPr>
            <a:r>
              <a:rPr b="1" lang="en" sz="1050">
                <a:solidFill>
                  <a:srgbClr val="FFFFFF"/>
                </a:solidFill>
                <a:latin typeface="Comfortaa"/>
                <a:ea typeface="Comfortaa"/>
                <a:cs typeface="Comfortaa"/>
                <a:sym typeface="Comfortaa"/>
              </a:rPr>
              <a:t>Establishing an independent Illinois War on Drugs Reparations Commission that will operate a War on Drugs Reparations Fund and begin the process of making reparation by February 1, 2022</a:t>
            </a:r>
            <a:endParaRPr b="1" sz="1050">
              <a:solidFill>
                <a:srgbClr val="FFFFFF"/>
              </a:solidFill>
              <a:latin typeface="Comfortaa"/>
              <a:ea typeface="Comfortaa"/>
              <a:cs typeface="Comfortaa"/>
              <a:sym typeface="Comfortaa"/>
            </a:endParaRPr>
          </a:p>
          <a:p>
            <a:pPr indent="0" lvl="0" marL="914400" rtl="0" algn="l">
              <a:lnSpc>
                <a:spcPct val="130000"/>
              </a:lnSpc>
              <a:spcBef>
                <a:spcPts val="0"/>
              </a:spcBef>
              <a:spcAft>
                <a:spcPts val="0"/>
              </a:spcAft>
              <a:buNone/>
            </a:pPr>
            <a:r>
              <a:t/>
            </a:r>
            <a:endParaRPr b="1" sz="1050">
              <a:solidFill>
                <a:srgbClr val="FFFFFF"/>
              </a:solidFill>
              <a:latin typeface="Comfortaa"/>
              <a:ea typeface="Comfortaa"/>
              <a:cs typeface="Comfortaa"/>
              <a:sym typeface="Comfortaa"/>
            </a:endParaRPr>
          </a:p>
          <a:p>
            <a:pPr indent="-311150" lvl="0" marL="457200" rtl="0" algn="l">
              <a:lnSpc>
                <a:spcPct val="130000"/>
              </a:lnSpc>
              <a:spcBef>
                <a:spcPts val="0"/>
              </a:spcBef>
              <a:spcAft>
                <a:spcPts val="0"/>
              </a:spcAft>
              <a:buClr>
                <a:srgbClr val="FFFFFF"/>
              </a:buClr>
              <a:buSzPts val="1300"/>
              <a:buFont typeface="Comfortaa"/>
              <a:buChar char="❖"/>
            </a:pPr>
            <a:r>
              <a:rPr b="1" lang="en" sz="1300">
                <a:highlight>
                  <a:srgbClr val="B620E0"/>
                </a:highlight>
                <a:latin typeface="Comfortaa"/>
                <a:ea typeface="Comfortaa"/>
                <a:cs typeface="Comfortaa"/>
                <a:sym typeface="Comfortaa"/>
              </a:rPr>
              <a:t>Incentivize decarceration and subsidize non-punitive, community-led approaches to public safety by</a:t>
            </a:r>
            <a:endParaRPr b="1" sz="1300">
              <a:highlight>
                <a:srgbClr val="B620E0"/>
              </a:highlight>
              <a:latin typeface="Comfortaa"/>
              <a:ea typeface="Comfortaa"/>
              <a:cs typeface="Comfortaa"/>
              <a:sym typeface="Comfortaa"/>
            </a:endParaRPr>
          </a:p>
          <a:p>
            <a:pPr indent="0" lvl="0" marL="457200" rtl="0" algn="l">
              <a:lnSpc>
                <a:spcPct val="130000"/>
              </a:lnSpc>
              <a:spcBef>
                <a:spcPts val="0"/>
              </a:spcBef>
              <a:spcAft>
                <a:spcPts val="0"/>
              </a:spcAft>
              <a:buNone/>
            </a:pPr>
            <a:r>
              <a:t/>
            </a:r>
            <a:endParaRPr b="1" sz="1300">
              <a:highlight>
                <a:srgbClr val="B620E0"/>
              </a:highlight>
              <a:latin typeface="Comfortaa"/>
              <a:ea typeface="Comfortaa"/>
              <a:cs typeface="Comfortaa"/>
              <a:sym typeface="Comfortaa"/>
            </a:endParaRPr>
          </a:p>
          <a:p>
            <a:pPr indent="-295275" lvl="1" marL="914400" rtl="0" algn="l">
              <a:lnSpc>
                <a:spcPct val="150000"/>
              </a:lnSpc>
              <a:spcBef>
                <a:spcPts val="0"/>
              </a:spcBef>
              <a:spcAft>
                <a:spcPts val="0"/>
              </a:spcAft>
              <a:buClr>
                <a:srgbClr val="FFFFFF"/>
              </a:buClr>
              <a:buSzPts val="1050"/>
              <a:buFont typeface="Comfortaa"/>
              <a:buChar char="➢"/>
            </a:pPr>
            <a:r>
              <a:rPr b="1" lang="en" sz="1050">
                <a:solidFill>
                  <a:srgbClr val="FFFFFF"/>
                </a:solidFill>
                <a:latin typeface="Comfortaa"/>
                <a:ea typeface="Comfortaa"/>
                <a:cs typeface="Comfortaa"/>
                <a:sym typeface="Comfortaa"/>
              </a:rPr>
              <a:t>Creating The Community Public Safety Agency to provide grants to community-based organizations that provide non-carceral, non-punitive projects and programs to improve community safety and/or meet the specific needs of particular criminalized groups with a focus on improving safety in local communities through non-carceral accountability, violence reduction, public health, housing, healing, reentry, non-carceral crisis intervention, and more.</a:t>
            </a:r>
            <a:endParaRPr b="1" sz="1050">
              <a:solidFill>
                <a:srgbClr val="FFFFFF"/>
              </a:solidFill>
              <a:latin typeface="Comfortaa"/>
              <a:ea typeface="Comfortaa"/>
              <a:cs typeface="Comfortaa"/>
              <a:sym typeface="Comfortaa"/>
            </a:endParaRPr>
          </a:p>
          <a:p>
            <a:pPr indent="-295275" lvl="1" marL="914400" rtl="0" algn="l">
              <a:lnSpc>
                <a:spcPct val="150000"/>
              </a:lnSpc>
              <a:spcBef>
                <a:spcPts val="0"/>
              </a:spcBef>
              <a:spcAft>
                <a:spcPts val="0"/>
              </a:spcAft>
              <a:buClr>
                <a:srgbClr val="FFFFFF"/>
              </a:buClr>
              <a:buSzPts val="1050"/>
              <a:buFont typeface="Comfortaa"/>
              <a:buChar char="➢"/>
            </a:pPr>
            <a:r>
              <a:rPr b="1" lang="en" sz="1050">
                <a:solidFill>
                  <a:srgbClr val="FFFFFF"/>
                </a:solidFill>
                <a:latin typeface="Comfortaa"/>
                <a:ea typeface="Comfortaa"/>
                <a:cs typeface="Comfortaa"/>
                <a:sym typeface="Comfortaa"/>
              </a:rPr>
              <a:t>Creating grant programs to foster community-led initiatives pursuing environmental &amp; climate justice, housing justice, economic justice, education justice, and health &amp; family Justice </a:t>
            </a:r>
            <a:endParaRPr b="1" sz="1050">
              <a:solidFill>
                <a:srgbClr val="FFFFFF"/>
              </a:solidFill>
              <a:latin typeface="Comfortaa"/>
              <a:ea typeface="Comfortaa"/>
              <a:cs typeface="Comfortaa"/>
              <a:sym typeface="Comfortaa"/>
            </a:endParaRPr>
          </a:p>
          <a:p>
            <a:pPr indent="-295275" lvl="1" marL="914400" rtl="0" algn="l">
              <a:lnSpc>
                <a:spcPct val="150000"/>
              </a:lnSpc>
              <a:spcBef>
                <a:spcPts val="0"/>
              </a:spcBef>
              <a:spcAft>
                <a:spcPts val="0"/>
              </a:spcAft>
              <a:buClr>
                <a:srgbClr val="FFFFFF"/>
              </a:buClr>
              <a:buSzPts val="1050"/>
              <a:buFont typeface="Comfortaa"/>
              <a:buChar char="➢"/>
            </a:pPr>
            <a:r>
              <a:rPr b="1" lang="en" sz="1050">
                <a:solidFill>
                  <a:srgbClr val="FFFFFF"/>
                </a:solidFill>
                <a:latin typeface="Comfortaa"/>
                <a:ea typeface="Comfortaa"/>
                <a:cs typeface="Comfortaa"/>
                <a:sym typeface="Comfortaa"/>
              </a:rPr>
              <a:t>Creating grant programs to incentivize closure of detention facilities, including local jails, youth prisons, juvenile detention facilities, or other detention facilities</a:t>
            </a:r>
            <a:endParaRPr b="1" sz="1050">
              <a:solidFill>
                <a:srgbClr val="FFFFFF"/>
              </a:solidFill>
              <a:latin typeface="Comfortaa"/>
              <a:ea typeface="Comfortaa"/>
              <a:cs typeface="Comfortaa"/>
              <a:sym typeface="Comfortaa"/>
            </a:endParaRPr>
          </a:p>
          <a:p>
            <a:pPr indent="0" lvl="0" marL="914400" rtl="0" algn="l">
              <a:lnSpc>
                <a:spcPct val="150000"/>
              </a:lnSpc>
              <a:spcBef>
                <a:spcPts val="0"/>
              </a:spcBef>
              <a:spcAft>
                <a:spcPts val="0"/>
              </a:spcAft>
              <a:buNone/>
            </a:pPr>
            <a:r>
              <a:t/>
            </a:r>
            <a:endParaRPr b="1" sz="1050">
              <a:solidFill>
                <a:srgbClr val="FFFFFF"/>
              </a:solidFill>
              <a:latin typeface="Comfortaa"/>
              <a:ea typeface="Comfortaa"/>
              <a:cs typeface="Comfortaa"/>
              <a:sym typeface="Comfortaa"/>
            </a:endParaRPr>
          </a:p>
        </p:txBody>
      </p:sp>
      <p:sp>
        <p:nvSpPr>
          <p:cNvPr id="181" name="Google Shape;181;p21"/>
          <p:cNvSpPr txBox="1"/>
          <p:nvPr/>
        </p:nvSpPr>
        <p:spPr>
          <a:xfrm flipH="1">
            <a:off x="910500" y="519449"/>
            <a:ext cx="5799000" cy="150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solidFill>
                  <a:srgbClr val="FFFFFF"/>
                </a:solidFill>
                <a:latin typeface="Oswald"/>
                <a:ea typeface="Oswald"/>
                <a:cs typeface="Oswald"/>
                <a:sym typeface="Oswald"/>
              </a:rPr>
              <a:t>SECTION 4:</a:t>
            </a:r>
            <a:endParaRPr b="1" sz="3000">
              <a:solidFill>
                <a:srgbClr val="FFFFFF"/>
              </a:solidFill>
              <a:highlight>
                <a:srgbClr val="0A0A0A"/>
              </a:highlight>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b="1" sz="500">
              <a:solidFill>
                <a:srgbClr val="FFFFFF"/>
              </a:solidFill>
              <a:highlight>
                <a:srgbClr val="0A0A0A"/>
              </a:highlight>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en" sz="2000">
                <a:solidFill>
                  <a:srgbClr val="FFFFFF"/>
                </a:solidFill>
                <a:latin typeface="Oswald"/>
                <a:ea typeface="Oswald"/>
                <a:cs typeface="Oswald"/>
                <a:sym typeface="Oswald"/>
              </a:rPr>
              <a:t>Redistributing Resources to Build Healthy, Sustainable &amp; Equitable Communities for All People</a:t>
            </a:r>
            <a:endParaRPr b="1" sz="2000">
              <a:solidFill>
                <a:srgbClr val="FFFFFF"/>
              </a:solidFill>
              <a:latin typeface="Oswald"/>
              <a:ea typeface="Oswald"/>
              <a:cs typeface="Oswald"/>
              <a:sym typeface="Oswald"/>
            </a:endParaRPr>
          </a:p>
        </p:txBody>
      </p:sp>
      <p:sp>
        <p:nvSpPr>
          <p:cNvPr id="182" name="Google Shape;182;p21"/>
          <p:cNvSpPr txBox="1"/>
          <p:nvPr/>
        </p:nvSpPr>
        <p:spPr>
          <a:xfrm>
            <a:off x="5385426" y="9739550"/>
            <a:ext cx="21579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FFFFFF"/>
                </a:solidFill>
              </a:rPr>
              <a:t>Photo credit: </a:t>
            </a:r>
            <a:r>
              <a:rPr lang="en" sz="1000">
                <a:solidFill>
                  <a:srgbClr val="FFFFFF"/>
                </a:solidFill>
              </a:rPr>
              <a:t>Jay Dorsainvil</a:t>
            </a:r>
            <a:endParaRPr sz="10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